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4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11BC29F7-FCAC-4A86-8B21-652CE77E0BFF}" type="datetimeFigureOut">
              <a:rPr lang="tr-TR" smtClean="0"/>
              <a:t>2.5.2019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DF40467-BFD8-4E5F-A44C-B5AB574618E2}" type="slidenum">
              <a:rPr lang="tr-TR" smtClean="0"/>
              <a:t>‹#›</a:t>
            </a:fld>
            <a:endParaRPr lang="tr-TR"/>
          </a:p>
        </p:txBody>
      </p:sp>
    </p:spTree>
    <p:extLst>
      <p:ext uri="{BB962C8B-B14F-4D97-AF65-F5344CB8AC3E}">
        <p14:creationId xmlns:p14="http://schemas.microsoft.com/office/powerpoint/2010/main" val="8647962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11BC29F7-FCAC-4A86-8B21-652CE77E0BFF}" type="datetimeFigureOut">
              <a:rPr lang="tr-TR" smtClean="0"/>
              <a:t>2.5.2019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DF40467-BFD8-4E5F-A44C-B5AB574618E2}" type="slidenum">
              <a:rPr lang="tr-TR" smtClean="0"/>
              <a:t>‹#›</a:t>
            </a:fld>
            <a:endParaRPr lang="tr-TR"/>
          </a:p>
        </p:txBody>
      </p:sp>
    </p:spTree>
    <p:extLst>
      <p:ext uri="{BB962C8B-B14F-4D97-AF65-F5344CB8AC3E}">
        <p14:creationId xmlns:p14="http://schemas.microsoft.com/office/powerpoint/2010/main" val="25395877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11BC29F7-FCAC-4A86-8B21-652CE77E0BFF}" type="datetimeFigureOut">
              <a:rPr lang="tr-TR" smtClean="0"/>
              <a:t>2.5.2019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DF40467-BFD8-4E5F-A44C-B5AB574618E2}" type="slidenum">
              <a:rPr lang="tr-TR" smtClean="0"/>
              <a:t>‹#›</a:t>
            </a:fld>
            <a:endParaRPr lang="tr-TR"/>
          </a:p>
        </p:txBody>
      </p:sp>
    </p:spTree>
    <p:extLst>
      <p:ext uri="{BB962C8B-B14F-4D97-AF65-F5344CB8AC3E}">
        <p14:creationId xmlns:p14="http://schemas.microsoft.com/office/powerpoint/2010/main" val="36444672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11BC29F7-FCAC-4A86-8B21-652CE77E0BFF}" type="datetimeFigureOut">
              <a:rPr lang="tr-TR" smtClean="0"/>
              <a:t>2.5.2019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DDF40467-BFD8-4E5F-A44C-B5AB574618E2}" type="slidenum">
              <a:rPr lang="tr-TR" smtClean="0"/>
              <a:t>‹#›</a:t>
            </a:fld>
            <a:endParaRPr lang="tr-TR"/>
          </a:p>
        </p:txBody>
      </p:sp>
    </p:spTree>
    <p:extLst>
      <p:ext uri="{BB962C8B-B14F-4D97-AF65-F5344CB8AC3E}">
        <p14:creationId xmlns:p14="http://schemas.microsoft.com/office/powerpoint/2010/main" val="281991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11BC29F7-FCAC-4A86-8B21-652CE77E0BFF}" type="datetimeFigureOut">
              <a:rPr lang="tr-TR" smtClean="0"/>
              <a:t>2.5.2019</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DDF40467-BFD8-4E5F-A44C-B5AB574618E2}" type="slidenum">
              <a:rPr lang="tr-TR" smtClean="0"/>
              <a:t>‹#›</a:t>
            </a:fld>
            <a:endParaRPr lang="tr-TR"/>
          </a:p>
        </p:txBody>
      </p:sp>
    </p:spTree>
    <p:extLst>
      <p:ext uri="{BB962C8B-B14F-4D97-AF65-F5344CB8AC3E}">
        <p14:creationId xmlns:p14="http://schemas.microsoft.com/office/powerpoint/2010/main" val="21103868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11BC29F7-FCAC-4A86-8B21-652CE77E0BFF}" type="datetimeFigureOut">
              <a:rPr lang="tr-TR" smtClean="0"/>
              <a:t>2.5.2019</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DDF40467-BFD8-4E5F-A44C-B5AB574618E2}" type="slidenum">
              <a:rPr lang="tr-TR" smtClean="0"/>
              <a:t>‹#›</a:t>
            </a:fld>
            <a:endParaRPr lang="tr-TR"/>
          </a:p>
        </p:txBody>
      </p:sp>
    </p:spTree>
    <p:extLst>
      <p:ext uri="{BB962C8B-B14F-4D97-AF65-F5344CB8AC3E}">
        <p14:creationId xmlns:p14="http://schemas.microsoft.com/office/powerpoint/2010/main" val="38821183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11BC29F7-FCAC-4A86-8B21-652CE77E0BFF}" type="datetimeFigureOut">
              <a:rPr lang="tr-TR" smtClean="0"/>
              <a:t>2.5.2019</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DDF40467-BFD8-4E5F-A44C-B5AB574618E2}" type="slidenum">
              <a:rPr lang="tr-TR" smtClean="0"/>
              <a:t>‹#›</a:t>
            </a:fld>
            <a:endParaRPr lang="tr-TR"/>
          </a:p>
        </p:txBody>
      </p:sp>
    </p:spTree>
    <p:extLst>
      <p:ext uri="{BB962C8B-B14F-4D97-AF65-F5344CB8AC3E}">
        <p14:creationId xmlns:p14="http://schemas.microsoft.com/office/powerpoint/2010/main" val="3506689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11BC29F7-FCAC-4A86-8B21-652CE77E0BFF}" type="datetimeFigureOut">
              <a:rPr lang="tr-TR" smtClean="0"/>
              <a:t>2.5.2019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DDF40467-BFD8-4E5F-A44C-B5AB574618E2}" type="slidenum">
              <a:rPr lang="tr-TR" smtClean="0"/>
              <a:t>‹#›</a:t>
            </a:fld>
            <a:endParaRPr lang="tr-TR"/>
          </a:p>
        </p:txBody>
      </p:sp>
    </p:spTree>
    <p:extLst>
      <p:ext uri="{BB962C8B-B14F-4D97-AF65-F5344CB8AC3E}">
        <p14:creationId xmlns:p14="http://schemas.microsoft.com/office/powerpoint/2010/main" val="2268256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11BC29F7-FCAC-4A86-8B21-652CE77E0BFF}" type="datetimeFigureOut">
              <a:rPr lang="tr-TR" smtClean="0"/>
              <a:t>2.5.2019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DDF40467-BFD8-4E5F-A44C-B5AB574618E2}" type="slidenum">
              <a:rPr lang="tr-TR" smtClean="0"/>
              <a:t>‹#›</a:t>
            </a:fld>
            <a:endParaRPr lang="tr-TR"/>
          </a:p>
        </p:txBody>
      </p:sp>
    </p:spTree>
    <p:extLst>
      <p:ext uri="{BB962C8B-B14F-4D97-AF65-F5344CB8AC3E}">
        <p14:creationId xmlns:p14="http://schemas.microsoft.com/office/powerpoint/2010/main" val="34528274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11BC29F7-FCAC-4A86-8B21-652CE77E0BFF}" type="datetimeFigureOut">
              <a:rPr lang="tr-TR" smtClean="0"/>
              <a:t>2.5.2019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DF40467-BFD8-4E5F-A44C-B5AB574618E2}" type="slidenum">
              <a:rPr lang="tr-TR" smtClean="0"/>
              <a:t>‹#›</a:t>
            </a:fld>
            <a:endParaRPr lang="tr-TR"/>
          </a:p>
        </p:txBody>
      </p:sp>
    </p:spTree>
    <p:extLst>
      <p:ext uri="{BB962C8B-B14F-4D97-AF65-F5344CB8AC3E}">
        <p14:creationId xmlns:p14="http://schemas.microsoft.com/office/powerpoint/2010/main" val="42029879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11BC29F7-FCAC-4A86-8B21-652CE77E0BFF}" type="datetimeFigureOut">
              <a:rPr lang="tr-TR" smtClean="0"/>
              <a:t>2.5.2019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DF40467-BFD8-4E5F-A44C-B5AB574618E2}" type="slidenum">
              <a:rPr lang="tr-TR" smtClean="0"/>
              <a:t>‹#›</a:t>
            </a:fld>
            <a:endParaRPr lang="tr-TR"/>
          </a:p>
        </p:txBody>
      </p:sp>
    </p:spTree>
    <p:extLst>
      <p:ext uri="{BB962C8B-B14F-4D97-AF65-F5344CB8AC3E}">
        <p14:creationId xmlns:p14="http://schemas.microsoft.com/office/powerpoint/2010/main" val="35912586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BC29F7-FCAC-4A86-8B21-652CE77E0BFF}" type="datetimeFigureOut">
              <a:rPr lang="tr-TR" smtClean="0"/>
              <a:t>2.5.2019</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F40467-BFD8-4E5F-A44C-B5AB574618E2}" type="slidenum">
              <a:rPr lang="tr-TR" smtClean="0"/>
              <a:t>‹#›</a:t>
            </a:fld>
            <a:endParaRPr lang="tr-TR"/>
          </a:p>
        </p:txBody>
      </p:sp>
    </p:spTree>
    <p:extLst>
      <p:ext uri="{BB962C8B-B14F-4D97-AF65-F5344CB8AC3E}">
        <p14:creationId xmlns:p14="http://schemas.microsoft.com/office/powerpoint/2010/main" val="38411033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normAutofit fontScale="90000"/>
          </a:bodyPr>
          <a:lstStyle/>
          <a:p>
            <a:r>
              <a:rPr lang="tr-TR" b="1" dirty="0"/>
              <a:t>Çağdaş Sanat Akımları, Önemli Sanatçıları ve Eserleri</a:t>
            </a:r>
            <a:r>
              <a:rPr lang="tr-TR" dirty="0"/>
              <a:t/>
            </a:r>
            <a:br>
              <a:rPr lang="tr-TR" dirty="0"/>
            </a:br>
            <a:endParaRPr lang="tr-TR" dirty="0"/>
          </a:p>
        </p:txBody>
      </p:sp>
    </p:spTree>
    <p:extLst>
      <p:ext uri="{BB962C8B-B14F-4D97-AF65-F5344CB8AC3E}">
        <p14:creationId xmlns:p14="http://schemas.microsoft.com/office/powerpoint/2010/main" val="27296926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55576" y="908720"/>
            <a:ext cx="7931224" cy="4525963"/>
          </a:xfrm>
        </p:spPr>
        <p:txBody>
          <a:bodyPr>
            <a:normAutofit fontScale="85000" lnSpcReduction="20000"/>
          </a:bodyPr>
          <a:lstStyle/>
          <a:p>
            <a:pPr fontAlgn="base"/>
            <a:r>
              <a:rPr lang="tr-TR" dirty="0"/>
              <a:t>Çağdaş resim akımları, genellikle </a:t>
            </a:r>
            <a:r>
              <a:rPr lang="tr-TR" i="1" dirty="0"/>
              <a:t>Modern Resim</a:t>
            </a:r>
            <a:r>
              <a:rPr lang="tr-TR" dirty="0"/>
              <a:t> olarak tanımlanır. Modern Sanat, aslında gelenekselleşmiş kurallara ve kalıplara bir başkaldırıdır. Modern Sanat altyapısını oluşturan </a:t>
            </a:r>
            <a:r>
              <a:rPr lang="tr-TR" dirty="0" err="1"/>
              <a:t>Ard</a:t>
            </a:r>
            <a:r>
              <a:rPr lang="tr-TR" dirty="0"/>
              <a:t> İzlenimcilerin ve diğer akım ve üslupların ortak noktası 20. yüzyıl yaşamına duyulan tepkiyi yansıtmak olarak düşünülebilir.</a:t>
            </a:r>
          </a:p>
          <a:p>
            <a:pPr fontAlgn="base"/>
            <a:r>
              <a:rPr lang="tr-TR" dirty="0"/>
              <a:t>Bazı sanat tarihçileri, fotoğrafın icadıyla resim sanatının gerçekliği yeniden üretme yetkisinin sona erdiğini söylerler. Onlara göre, bu andan sonra gerçekliğin resmini yapmak, modası geçmiş bir şeydir. Fotoğraf makinesinin icadı, sanatın bu klasik biçimsel ilkelerden kopuşunu kuşkusuz hızlandırmıştır.</a:t>
            </a:r>
          </a:p>
          <a:p>
            <a:endParaRPr lang="tr-TR" dirty="0"/>
          </a:p>
        </p:txBody>
      </p:sp>
    </p:spTree>
    <p:extLst>
      <p:ext uri="{BB962C8B-B14F-4D97-AF65-F5344CB8AC3E}">
        <p14:creationId xmlns:p14="http://schemas.microsoft.com/office/powerpoint/2010/main" val="30855225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descr="Paul Cezanne, The Bay of L'Estaque From The East, 1878-1882"/>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51720" y="260648"/>
            <a:ext cx="5238750" cy="4286250"/>
          </a:xfrm>
          <a:prstGeom prst="rect">
            <a:avLst/>
          </a:prstGeom>
          <a:noFill/>
          <a:ln>
            <a:noFill/>
          </a:ln>
        </p:spPr>
      </p:pic>
      <p:sp>
        <p:nvSpPr>
          <p:cNvPr id="5" name="Dikdörtgen 4"/>
          <p:cNvSpPr/>
          <p:nvPr/>
        </p:nvSpPr>
        <p:spPr>
          <a:xfrm>
            <a:off x="1619672" y="4512316"/>
            <a:ext cx="6264696" cy="369332"/>
          </a:xfrm>
          <a:prstGeom prst="rect">
            <a:avLst/>
          </a:prstGeom>
        </p:spPr>
        <p:txBody>
          <a:bodyPr wrap="square">
            <a:spAutoFit/>
          </a:bodyPr>
          <a:lstStyle/>
          <a:p>
            <a:pPr fontAlgn="base"/>
            <a:r>
              <a:rPr lang="tr-TR" i="1" dirty="0"/>
              <a:t>Paul </a:t>
            </a:r>
            <a:r>
              <a:rPr lang="tr-TR" i="1" dirty="0" err="1"/>
              <a:t>Cézanne</a:t>
            </a:r>
            <a:r>
              <a:rPr lang="tr-TR" i="1" dirty="0"/>
              <a:t>, </a:t>
            </a:r>
            <a:r>
              <a:rPr lang="tr-TR" i="1" dirty="0" err="1"/>
              <a:t>The</a:t>
            </a:r>
            <a:r>
              <a:rPr lang="tr-TR" i="1" dirty="0"/>
              <a:t> Bay of </a:t>
            </a:r>
            <a:r>
              <a:rPr lang="tr-TR" i="1" dirty="0" err="1"/>
              <a:t>L’Estaque</a:t>
            </a:r>
            <a:r>
              <a:rPr lang="tr-TR" i="1" dirty="0"/>
              <a:t> </a:t>
            </a:r>
            <a:r>
              <a:rPr lang="tr-TR" i="1" dirty="0" err="1"/>
              <a:t>From</a:t>
            </a:r>
            <a:r>
              <a:rPr lang="tr-TR" i="1" dirty="0"/>
              <a:t> </a:t>
            </a:r>
            <a:r>
              <a:rPr lang="tr-TR" i="1" dirty="0" err="1"/>
              <a:t>The</a:t>
            </a:r>
            <a:r>
              <a:rPr lang="tr-TR" i="1" dirty="0"/>
              <a:t> East, 1878-1882</a:t>
            </a:r>
            <a:endParaRPr lang="tr-TR" dirty="0"/>
          </a:p>
        </p:txBody>
      </p:sp>
      <p:sp>
        <p:nvSpPr>
          <p:cNvPr id="6" name="Metin kutusu 5"/>
          <p:cNvSpPr txBox="1"/>
          <p:nvPr/>
        </p:nvSpPr>
        <p:spPr>
          <a:xfrm>
            <a:off x="611560" y="4894783"/>
            <a:ext cx="8064896" cy="1754326"/>
          </a:xfrm>
          <a:prstGeom prst="rect">
            <a:avLst/>
          </a:prstGeom>
          <a:noFill/>
          <a:ln>
            <a:solidFill>
              <a:schemeClr val="accent1"/>
            </a:solidFill>
          </a:ln>
        </p:spPr>
        <p:txBody>
          <a:bodyPr wrap="square" rtlCol="0">
            <a:spAutoFit/>
          </a:bodyPr>
          <a:lstStyle/>
          <a:p>
            <a:r>
              <a:rPr lang="tr-TR" dirty="0"/>
              <a:t>Bahsi geçen köklü değişimin ardında başka pek çok sebep daha vardır ki bunlardan en önemlisi </a:t>
            </a:r>
            <a:r>
              <a:rPr lang="tr-TR" dirty="0">
                <a:solidFill>
                  <a:srgbClr val="FF0000"/>
                </a:solidFill>
              </a:rPr>
              <a:t>Sanayi Devrimi </a:t>
            </a:r>
            <a:r>
              <a:rPr lang="tr-TR" dirty="0"/>
              <a:t>ve </a:t>
            </a:r>
            <a:r>
              <a:rPr lang="tr-TR" dirty="0">
                <a:solidFill>
                  <a:srgbClr val="FF0000"/>
                </a:solidFill>
              </a:rPr>
              <a:t>peşi sıra patlak veren dünya savaşlarıdır</a:t>
            </a:r>
            <a:r>
              <a:rPr lang="tr-TR" dirty="0"/>
              <a:t>. Bu iki unsur, makinenin insan yaşamında vazgeçilmez ve acımasız bir yer edinmesine sebep olunca, sanatçının karşısındaki nesne ile olan münasebeti her zamankinden farklı, bu defa optik değil, psikolojik yönü ağır basan bir hal almak durumunda kalmış, bir hesaplaşma hali yaşanır olmuştur</a:t>
            </a:r>
            <a:r>
              <a:rPr lang="tr-TR" dirty="0" smtClean="0"/>
              <a:t>.</a:t>
            </a:r>
            <a:endParaRPr lang="tr-TR" dirty="0"/>
          </a:p>
        </p:txBody>
      </p:sp>
    </p:spTree>
    <p:extLst>
      <p:ext uri="{BB962C8B-B14F-4D97-AF65-F5344CB8AC3E}">
        <p14:creationId xmlns:p14="http://schemas.microsoft.com/office/powerpoint/2010/main" val="13636283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descr="Van Gogh, Allotment With Sunflower, 1887"/>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7544" y="910461"/>
            <a:ext cx="3448050" cy="4286250"/>
          </a:xfrm>
          <a:prstGeom prst="rect">
            <a:avLst/>
          </a:prstGeom>
          <a:noFill/>
          <a:ln>
            <a:noFill/>
          </a:ln>
        </p:spPr>
      </p:pic>
      <p:sp>
        <p:nvSpPr>
          <p:cNvPr id="5" name="Dikdörtgen 4"/>
          <p:cNvSpPr/>
          <p:nvPr/>
        </p:nvSpPr>
        <p:spPr>
          <a:xfrm>
            <a:off x="467545" y="5302949"/>
            <a:ext cx="3456384" cy="646331"/>
          </a:xfrm>
          <a:prstGeom prst="rect">
            <a:avLst/>
          </a:prstGeom>
        </p:spPr>
        <p:txBody>
          <a:bodyPr wrap="square">
            <a:spAutoFit/>
          </a:bodyPr>
          <a:lstStyle/>
          <a:p>
            <a:pPr fontAlgn="base"/>
            <a:r>
              <a:rPr lang="tr-TR" i="1" dirty="0"/>
              <a:t>Van Gogh, </a:t>
            </a:r>
            <a:r>
              <a:rPr lang="tr-TR" i="1" dirty="0" err="1"/>
              <a:t>Állotment</a:t>
            </a:r>
            <a:r>
              <a:rPr lang="tr-TR" i="1" dirty="0"/>
              <a:t> </a:t>
            </a:r>
            <a:r>
              <a:rPr lang="tr-TR" i="1" dirty="0" err="1"/>
              <a:t>With</a:t>
            </a:r>
            <a:r>
              <a:rPr lang="tr-TR" i="1" dirty="0"/>
              <a:t> </a:t>
            </a:r>
            <a:r>
              <a:rPr lang="tr-TR" i="1" dirty="0" err="1"/>
              <a:t>Sunflower</a:t>
            </a:r>
            <a:r>
              <a:rPr lang="tr-TR" i="1" dirty="0"/>
              <a:t>, 1887</a:t>
            </a:r>
            <a:endParaRPr lang="tr-TR" dirty="0"/>
          </a:p>
        </p:txBody>
      </p:sp>
      <p:sp>
        <p:nvSpPr>
          <p:cNvPr id="6" name="Metin kutusu 5"/>
          <p:cNvSpPr txBox="1"/>
          <p:nvPr/>
        </p:nvSpPr>
        <p:spPr>
          <a:xfrm>
            <a:off x="4067944" y="870967"/>
            <a:ext cx="4464496" cy="5078313"/>
          </a:xfrm>
          <a:prstGeom prst="rect">
            <a:avLst/>
          </a:prstGeom>
          <a:noFill/>
          <a:ln>
            <a:solidFill>
              <a:schemeClr val="accent1"/>
            </a:solidFill>
          </a:ln>
        </p:spPr>
        <p:txBody>
          <a:bodyPr wrap="square" rtlCol="0">
            <a:spAutoFit/>
          </a:bodyPr>
          <a:lstStyle/>
          <a:p>
            <a:r>
              <a:rPr lang="tr-TR" dirty="0"/>
              <a:t>Modern resim sanatı Van Gogh, </a:t>
            </a:r>
            <a:r>
              <a:rPr lang="tr-TR" dirty="0" err="1"/>
              <a:t>Gauguin</a:t>
            </a:r>
            <a:r>
              <a:rPr lang="tr-TR" dirty="0"/>
              <a:t> ve </a:t>
            </a:r>
            <a:r>
              <a:rPr lang="tr-TR" dirty="0" err="1"/>
              <a:t>Cézanne</a:t>
            </a:r>
            <a:r>
              <a:rPr lang="tr-TR" dirty="0"/>
              <a:t> ile başlamıştır. İnsanlığın ilk çağlardan beri sürdürdüğü </a:t>
            </a:r>
            <a:r>
              <a:rPr lang="tr-TR" dirty="0" err="1"/>
              <a:t>mimesis</a:t>
            </a:r>
            <a:r>
              <a:rPr lang="tr-TR" dirty="0"/>
              <a:t> (benzerini yapma), </a:t>
            </a:r>
            <a:r>
              <a:rPr lang="tr-TR" dirty="0" err="1"/>
              <a:t>temsiliyeti</a:t>
            </a:r>
            <a:r>
              <a:rPr lang="tr-TR" dirty="0"/>
              <a:t> benzerlik üzerinden kazandırma bu sanatçıların elinde bambaşka bir şeye dönüşür. İlk izlenimcilerin ışık ve renk üzerinden giriştikleri deneysel çalışmalarını saymazsak, nesneyi doğadaki şekil ve renklerinden bağımsız resmetme bu üç ressam ile başlamıştır. Eşyanın somut gerçekliğine </a:t>
            </a:r>
            <a:r>
              <a:rPr lang="tr-TR" dirty="0" err="1"/>
              <a:t>Cézanne</a:t>
            </a:r>
            <a:r>
              <a:rPr lang="tr-TR" dirty="0"/>
              <a:t> (1839 – 1906) form ve biçimleme bakımından müdahale ederken, Van Gogh (1853 – 1890) bu realizmi ruhsal enerjisi ağır basan renk ile kırmıştır. </a:t>
            </a:r>
            <a:r>
              <a:rPr lang="tr-TR" dirty="0" err="1"/>
              <a:t>Gauguin</a:t>
            </a:r>
            <a:r>
              <a:rPr lang="tr-TR" dirty="0"/>
              <a:t> (1848 – 1903) ise ideal somut güzellik ilkelerine karşı çıkarak yabani bir estetik yaratmıştır ki, bu da imajların görselliğine etkili bir müdahaledir</a:t>
            </a:r>
          </a:p>
        </p:txBody>
      </p:sp>
    </p:spTree>
    <p:extLst>
      <p:ext uri="{BB962C8B-B14F-4D97-AF65-F5344CB8AC3E}">
        <p14:creationId xmlns:p14="http://schemas.microsoft.com/office/powerpoint/2010/main" val="32869834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785605" y="6053060"/>
            <a:ext cx="3403239" cy="369332"/>
          </a:xfrm>
          <a:prstGeom prst="rect">
            <a:avLst/>
          </a:prstGeom>
        </p:spPr>
        <p:txBody>
          <a:bodyPr wrap="none">
            <a:spAutoFit/>
          </a:bodyPr>
          <a:lstStyle/>
          <a:p>
            <a:pPr fontAlgn="base"/>
            <a:r>
              <a:rPr lang="tr-TR" i="1" dirty="0"/>
              <a:t>Paul </a:t>
            </a:r>
            <a:r>
              <a:rPr lang="tr-TR" i="1" dirty="0" err="1"/>
              <a:t>Gauguin</a:t>
            </a:r>
            <a:r>
              <a:rPr lang="tr-TR" i="1" dirty="0"/>
              <a:t>, I </a:t>
            </a:r>
            <a:r>
              <a:rPr lang="tr-TR" i="1" dirty="0" err="1"/>
              <a:t>Raro</a:t>
            </a:r>
            <a:r>
              <a:rPr lang="tr-TR" i="1" dirty="0"/>
              <a:t> te </a:t>
            </a:r>
            <a:r>
              <a:rPr lang="tr-TR" i="1" dirty="0" err="1"/>
              <a:t>Oviri</a:t>
            </a:r>
            <a:r>
              <a:rPr lang="tr-TR" i="1" dirty="0"/>
              <a:t>, 1891</a:t>
            </a:r>
            <a:endParaRPr lang="tr-TR" dirty="0"/>
          </a:p>
        </p:txBody>
      </p:sp>
      <p:pic>
        <p:nvPicPr>
          <p:cNvPr id="6" name="İçerik Yer Tutucusu 5" descr="Paul Gauguin, I Raro te Oviri, 1891"/>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31640" y="908720"/>
            <a:ext cx="6872684" cy="5078338"/>
          </a:xfrm>
          <a:prstGeom prst="rect">
            <a:avLst/>
          </a:prstGeom>
          <a:noFill/>
          <a:ln>
            <a:noFill/>
          </a:ln>
        </p:spPr>
      </p:pic>
    </p:spTree>
    <p:extLst>
      <p:ext uri="{BB962C8B-B14F-4D97-AF65-F5344CB8AC3E}">
        <p14:creationId xmlns:p14="http://schemas.microsoft.com/office/powerpoint/2010/main" val="34922010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b="1" dirty="0"/>
              <a:t>1. Empresyonizm (İzlenimcilik</a:t>
            </a:r>
            <a:r>
              <a:rPr lang="tr-TR" b="1" dirty="0" smtClean="0"/>
              <a:t>)</a:t>
            </a:r>
            <a:endParaRPr lang="tr-TR" dirty="0"/>
          </a:p>
        </p:txBody>
      </p:sp>
      <p:pic>
        <p:nvPicPr>
          <p:cNvPr id="4" name="İçerik Yer Tutucusu 3" descr="Claude Monet, İzlenim Gundogumu"/>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91680" y="1268760"/>
            <a:ext cx="6011868" cy="4680520"/>
          </a:xfrm>
          <a:prstGeom prst="rect">
            <a:avLst/>
          </a:prstGeom>
          <a:noFill/>
          <a:ln>
            <a:noFill/>
          </a:ln>
        </p:spPr>
      </p:pic>
      <p:sp>
        <p:nvSpPr>
          <p:cNvPr id="5" name="Dikdörtgen 4"/>
          <p:cNvSpPr/>
          <p:nvPr/>
        </p:nvSpPr>
        <p:spPr>
          <a:xfrm>
            <a:off x="1331640" y="6021338"/>
            <a:ext cx="7056784" cy="369332"/>
          </a:xfrm>
          <a:prstGeom prst="rect">
            <a:avLst/>
          </a:prstGeom>
        </p:spPr>
        <p:txBody>
          <a:bodyPr wrap="square">
            <a:spAutoFit/>
          </a:bodyPr>
          <a:lstStyle/>
          <a:p>
            <a:pPr fontAlgn="base"/>
            <a:r>
              <a:rPr lang="tr-TR" i="1" dirty="0" err="1"/>
              <a:t>Claude</a:t>
            </a:r>
            <a:r>
              <a:rPr lang="tr-TR" i="1" dirty="0"/>
              <a:t> </a:t>
            </a:r>
            <a:r>
              <a:rPr lang="tr-TR" i="1" dirty="0" err="1"/>
              <a:t>Monet</a:t>
            </a:r>
            <a:r>
              <a:rPr lang="tr-TR" i="1" dirty="0"/>
              <a:t>, </a:t>
            </a:r>
            <a:r>
              <a:rPr lang="tr-TR" i="1" dirty="0" err="1"/>
              <a:t>Impression</a:t>
            </a:r>
            <a:r>
              <a:rPr lang="tr-TR" i="1" dirty="0"/>
              <a:t>, </a:t>
            </a:r>
            <a:r>
              <a:rPr lang="tr-TR" i="1" dirty="0" err="1"/>
              <a:t>soleil</a:t>
            </a:r>
            <a:r>
              <a:rPr lang="tr-TR" i="1" dirty="0"/>
              <a:t> </a:t>
            </a:r>
            <a:r>
              <a:rPr lang="tr-TR" i="1" dirty="0" err="1"/>
              <a:t>levant</a:t>
            </a:r>
            <a:r>
              <a:rPr lang="tr-TR" i="1" dirty="0"/>
              <a:t> (İzlenim, Gündoğumu), 1872</a:t>
            </a:r>
            <a:endParaRPr lang="tr-TR" dirty="0"/>
          </a:p>
        </p:txBody>
      </p:sp>
    </p:spTree>
    <p:extLst>
      <p:ext uri="{BB962C8B-B14F-4D97-AF65-F5344CB8AC3E}">
        <p14:creationId xmlns:p14="http://schemas.microsoft.com/office/powerpoint/2010/main" val="26907692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5536" y="1268760"/>
            <a:ext cx="8229600" cy="4104456"/>
          </a:xfrm>
          <a:ln>
            <a:solidFill>
              <a:schemeClr val="accent1"/>
            </a:solidFill>
          </a:ln>
        </p:spPr>
        <p:txBody>
          <a:bodyPr>
            <a:normAutofit fontScale="62500" lnSpcReduction="20000"/>
          </a:bodyPr>
          <a:lstStyle/>
          <a:p>
            <a:r>
              <a:rPr lang="tr-TR" dirty="0"/>
              <a:t>Empresyonizm adı, </a:t>
            </a:r>
            <a:r>
              <a:rPr lang="tr-TR" dirty="0" err="1"/>
              <a:t>Claude</a:t>
            </a:r>
            <a:r>
              <a:rPr lang="tr-TR" dirty="0"/>
              <a:t> </a:t>
            </a:r>
            <a:r>
              <a:rPr lang="tr-TR" dirty="0" err="1"/>
              <a:t>Monet’in</a:t>
            </a:r>
            <a:r>
              <a:rPr lang="tr-TR" dirty="0"/>
              <a:t> </a:t>
            </a:r>
            <a:r>
              <a:rPr lang="tr-TR" i="1" dirty="0"/>
              <a:t>İzlenim, Gündoğumu</a:t>
            </a:r>
            <a:r>
              <a:rPr lang="tr-TR" dirty="0"/>
              <a:t> adlı resminden kaynaklanır</a:t>
            </a:r>
            <a:r>
              <a:rPr lang="tr-TR" dirty="0" smtClean="0"/>
              <a:t>.</a:t>
            </a:r>
          </a:p>
          <a:p>
            <a:r>
              <a:rPr lang="tr-TR" dirty="0"/>
              <a:t>Empresyonist sanatçılara göre, resim sanatı izlenimlerin yansıtılması olayıdır. </a:t>
            </a:r>
            <a:endParaRPr lang="tr-TR" dirty="0" smtClean="0"/>
          </a:p>
          <a:p>
            <a:r>
              <a:rPr lang="tr-TR" dirty="0" smtClean="0"/>
              <a:t>Empresyonistler</a:t>
            </a:r>
            <a:r>
              <a:rPr lang="tr-TR" dirty="0"/>
              <a:t>, nesnelerin sahip olduğu durağan ve kavramsal anlamlarının ötesinde, onların ışığa bağlı olarak anlık değişen görünümlerini yakalayıp duyumsadıkları gibi izleyiciye anlatmaya yönelik bir çabayla gerçek biçimi değil, görünen biçimi tuvale aktardılar. </a:t>
            </a:r>
            <a:endParaRPr lang="tr-TR" dirty="0" smtClean="0"/>
          </a:p>
          <a:p>
            <a:r>
              <a:rPr lang="tr-TR" dirty="0" smtClean="0"/>
              <a:t>Empresyonist </a:t>
            </a:r>
            <a:r>
              <a:rPr lang="tr-TR" dirty="0"/>
              <a:t>sanatçı doğrudan doğruya gerçeği değil, gördüklerinin kendisinde uyandırdığı duygu ve düşünceleri esas alır</a:t>
            </a:r>
            <a:r>
              <a:rPr lang="tr-TR" dirty="0" smtClean="0"/>
              <a:t>.</a:t>
            </a:r>
          </a:p>
          <a:p>
            <a:r>
              <a:rPr lang="tr-TR" dirty="0"/>
              <a:t>Empresyonizmin önemli ressamları arasında </a:t>
            </a:r>
            <a:r>
              <a:rPr lang="tr-TR" dirty="0" err="1"/>
              <a:t>Claude</a:t>
            </a:r>
            <a:r>
              <a:rPr lang="tr-TR" dirty="0"/>
              <a:t> </a:t>
            </a:r>
            <a:r>
              <a:rPr lang="tr-TR" dirty="0" err="1"/>
              <a:t>Monet</a:t>
            </a:r>
            <a:r>
              <a:rPr lang="tr-TR" dirty="0"/>
              <a:t>, </a:t>
            </a:r>
            <a:r>
              <a:rPr lang="tr-TR" dirty="0" err="1"/>
              <a:t>Édouard</a:t>
            </a:r>
            <a:r>
              <a:rPr lang="tr-TR" dirty="0"/>
              <a:t> </a:t>
            </a:r>
            <a:r>
              <a:rPr lang="tr-TR" dirty="0" err="1"/>
              <a:t>Manet</a:t>
            </a:r>
            <a:r>
              <a:rPr lang="tr-TR" dirty="0"/>
              <a:t>, Pierre-</a:t>
            </a:r>
            <a:r>
              <a:rPr lang="tr-TR" dirty="0" err="1"/>
              <a:t>Auguste</a:t>
            </a:r>
            <a:r>
              <a:rPr lang="tr-TR" dirty="0"/>
              <a:t> </a:t>
            </a:r>
            <a:r>
              <a:rPr lang="tr-TR" dirty="0" err="1"/>
              <a:t>Renoir</a:t>
            </a:r>
            <a:r>
              <a:rPr lang="tr-TR" dirty="0"/>
              <a:t>, Paul </a:t>
            </a:r>
            <a:r>
              <a:rPr lang="tr-TR" dirty="0" err="1"/>
              <a:t>Cézanne</a:t>
            </a:r>
            <a:r>
              <a:rPr lang="tr-TR" dirty="0"/>
              <a:t>, Vincent Van Gogh, </a:t>
            </a:r>
            <a:r>
              <a:rPr lang="tr-TR" dirty="0" err="1"/>
              <a:t>Camille</a:t>
            </a:r>
            <a:r>
              <a:rPr lang="tr-TR" dirty="0"/>
              <a:t> </a:t>
            </a:r>
            <a:r>
              <a:rPr lang="tr-TR" dirty="0" err="1"/>
              <a:t>Pissarro</a:t>
            </a:r>
            <a:r>
              <a:rPr lang="tr-TR" dirty="0"/>
              <a:t>, </a:t>
            </a:r>
            <a:r>
              <a:rPr lang="tr-TR" dirty="0" err="1"/>
              <a:t>Frédéric</a:t>
            </a:r>
            <a:r>
              <a:rPr lang="tr-TR" dirty="0"/>
              <a:t> </a:t>
            </a:r>
            <a:r>
              <a:rPr lang="tr-TR" dirty="0" err="1"/>
              <a:t>Bazille</a:t>
            </a:r>
            <a:r>
              <a:rPr lang="tr-TR" dirty="0"/>
              <a:t>, Mary </a:t>
            </a:r>
            <a:r>
              <a:rPr lang="tr-TR" dirty="0" err="1"/>
              <a:t>Cassatt</a:t>
            </a:r>
            <a:r>
              <a:rPr lang="tr-TR" dirty="0"/>
              <a:t>, </a:t>
            </a:r>
            <a:r>
              <a:rPr lang="tr-TR" dirty="0" err="1"/>
              <a:t>Gustave</a:t>
            </a:r>
            <a:r>
              <a:rPr lang="tr-TR" dirty="0"/>
              <a:t> </a:t>
            </a:r>
            <a:r>
              <a:rPr lang="tr-TR" dirty="0" err="1"/>
              <a:t>Caillebotte</a:t>
            </a:r>
            <a:r>
              <a:rPr lang="tr-TR" dirty="0"/>
              <a:t>, </a:t>
            </a:r>
            <a:r>
              <a:rPr lang="tr-TR" dirty="0" err="1"/>
              <a:t>Armand</a:t>
            </a:r>
            <a:r>
              <a:rPr lang="tr-TR" dirty="0"/>
              <a:t> </a:t>
            </a:r>
            <a:r>
              <a:rPr lang="tr-TR" dirty="0" err="1"/>
              <a:t>Guillaumin</a:t>
            </a:r>
            <a:r>
              <a:rPr lang="tr-TR" dirty="0"/>
              <a:t>, </a:t>
            </a:r>
            <a:r>
              <a:rPr lang="tr-TR" dirty="0" err="1"/>
              <a:t>Berthe</a:t>
            </a:r>
            <a:r>
              <a:rPr lang="tr-TR" dirty="0"/>
              <a:t> </a:t>
            </a:r>
            <a:r>
              <a:rPr lang="tr-TR" dirty="0" err="1"/>
              <a:t>Morisot</a:t>
            </a:r>
            <a:r>
              <a:rPr lang="tr-TR" dirty="0"/>
              <a:t>, Edgar </a:t>
            </a:r>
            <a:r>
              <a:rPr lang="tr-TR" dirty="0" err="1"/>
              <a:t>Degas</a:t>
            </a:r>
            <a:r>
              <a:rPr lang="tr-TR" dirty="0"/>
              <a:t>, </a:t>
            </a:r>
            <a:r>
              <a:rPr lang="tr-TR" dirty="0" err="1"/>
              <a:t>Alfred</a:t>
            </a:r>
            <a:r>
              <a:rPr lang="tr-TR" dirty="0"/>
              <a:t> </a:t>
            </a:r>
            <a:r>
              <a:rPr lang="tr-TR" dirty="0" err="1"/>
              <a:t>Sisley</a:t>
            </a:r>
            <a:r>
              <a:rPr lang="tr-TR" dirty="0"/>
              <a:t> sayılabilir.</a:t>
            </a:r>
          </a:p>
          <a:p>
            <a:pPr marL="0" indent="0">
              <a:buNone/>
            </a:pPr>
            <a:endParaRPr lang="tr-TR" dirty="0"/>
          </a:p>
        </p:txBody>
      </p:sp>
    </p:spTree>
    <p:extLst>
      <p:ext uri="{BB962C8B-B14F-4D97-AF65-F5344CB8AC3E}">
        <p14:creationId xmlns:p14="http://schemas.microsoft.com/office/powerpoint/2010/main" val="24897908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descr="Pierre-Auguste Renoir, The Bay of Algiers, 1881"/>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87624" y="513735"/>
            <a:ext cx="6648053" cy="5184790"/>
          </a:xfrm>
          <a:prstGeom prst="rect">
            <a:avLst/>
          </a:prstGeom>
          <a:noFill/>
          <a:ln>
            <a:noFill/>
          </a:ln>
        </p:spPr>
      </p:pic>
      <p:sp>
        <p:nvSpPr>
          <p:cNvPr id="5" name="Dikdörtgen 4"/>
          <p:cNvSpPr/>
          <p:nvPr/>
        </p:nvSpPr>
        <p:spPr>
          <a:xfrm>
            <a:off x="2123728" y="5733256"/>
            <a:ext cx="4563237" cy="369332"/>
          </a:xfrm>
          <a:prstGeom prst="rect">
            <a:avLst/>
          </a:prstGeom>
        </p:spPr>
        <p:txBody>
          <a:bodyPr wrap="none">
            <a:spAutoFit/>
          </a:bodyPr>
          <a:lstStyle/>
          <a:p>
            <a:pPr fontAlgn="base"/>
            <a:r>
              <a:rPr lang="tr-TR" i="1" dirty="0"/>
              <a:t>Pierre-</a:t>
            </a:r>
            <a:r>
              <a:rPr lang="tr-TR" i="1" dirty="0" err="1"/>
              <a:t>Auguste</a:t>
            </a:r>
            <a:r>
              <a:rPr lang="tr-TR" i="1" dirty="0"/>
              <a:t> </a:t>
            </a:r>
            <a:r>
              <a:rPr lang="tr-TR" i="1" dirty="0" err="1"/>
              <a:t>Renoir</a:t>
            </a:r>
            <a:r>
              <a:rPr lang="tr-TR" i="1" dirty="0"/>
              <a:t>, </a:t>
            </a:r>
            <a:r>
              <a:rPr lang="tr-TR" i="1" dirty="0" err="1"/>
              <a:t>The</a:t>
            </a:r>
            <a:r>
              <a:rPr lang="tr-TR" i="1" dirty="0"/>
              <a:t> Bay of </a:t>
            </a:r>
            <a:r>
              <a:rPr lang="tr-TR" i="1" dirty="0" err="1"/>
              <a:t>Algiers</a:t>
            </a:r>
            <a:r>
              <a:rPr lang="tr-TR" i="1" dirty="0"/>
              <a:t>, 1881</a:t>
            </a:r>
            <a:endParaRPr lang="tr-TR" dirty="0"/>
          </a:p>
        </p:txBody>
      </p:sp>
    </p:spTree>
    <p:extLst>
      <p:ext uri="{BB962C8B-B14F-4D97-AF65-F5344CB8AC3E}">
        <p14:creationId xmlns:p14="http://schemas.microsoft.com/office/powerpoint/2010/main" val="12972760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descr="Edouard Manet, The Seine At Argenteuil, 1874"/>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15616" y="620688"/>
            <a:ext cx="7000875" cy="4286250"/>
          </a:xfrm>
          <a:prstGeom prst="rect">
            <a:avLst/>
          </a:prstGeom>
          <a:noFill/>
          <a:ln>
            <a:noFill/>
          </a:ln>
        </p:spPr>
      </p:pic>
      <p:sp>
        <p:nvSpPr>
          <p:cNvPr id="5" name="Dikdörtgen 4"/>
          <p:cNvSpPr/>
          <p:nvPr/>
        </p:nvSpPr>
        <p:spPr>
          <a:xfrm>
            <a:off x="2303346" y="5373216"/>
            <a:ext cx="4494628" cy="369332"/>
          </a:xfrm>
          <a:prstGeom prst="rect">
            <a:avLst/>
          </a:prstGeom>
        </p:spPr>
        <p:txBody>
          <a:bodyPr wrap="none">
            <a:spAutoFit/>
          </a:bodyPr>
          <a:lstStyle/>
          <a:p>
            <a:pPr fontAlgn="base"/>
            <a:r>
              <a:rPr lang="tr-TR" i="1" dirty="0" err="1"/>
              <a:t>Édouard</a:t>
            </a:r>
            <a:r>
              <a:rPr lang="tr-TR" i="1" dirty="0"/>
              <a:t> </a:t>
            </a:r>
            <a:r>
              <a:rPr lang="tr-TR" i="1" dirty="0" err="1"/>
              <a:t>Manet</a:t>
            </a:r>
            <a:r>
              <a:rPr lang="tr-TR" i="1" dirty="0"/>
              <a:t>, </a:t>
            </a:r>
            <a:r>
              <a:rPr lang="tr-TR" i="1" dirty="0" err="1"/>
              <a:t>The</a:t>
            </a:r>
            <a:r>
              <a:rPr lang="tr-TR" i="1" dirty="0"/>
              <a:t> </a:t>
            </a:r>
            <a:r>
              <a:rPr lang="tr-TR" i="1" dirty="0" err="1"/>
              <a:t>Seine</a:t>
            </a:r>
            <a:r>
              <a:rPr lang="tr-TR" i="1" dirty="0"/>
              <a:t> At </a:t>
            </a:r>
            <a:r>
              <a:rPr lang="tr-TR" i="1" dirty="0" err="1"/>
              <a:t>Argenteuil</a:t>
            </a:r>
            <a:r>
              <a:rPr lang="tr-TR" i="1" dirty="0"/>
              <a:t>, 1874</a:t>
            </a:r>
            <a:endParaRPr lang="tr-TR" dirty="0"/>
          </a:p>
        </p:txBody>
      </p:sp>
    </p:spTree>
    <p:extLst>
      <p:ext uri="{BB962C8B-B14F-4D97-AF65-F5344CB8AC3E}">
        <p14:creationId xmlns:p14="http://schemas.microsoft.com/office/powerpoint/2010/main" val="27116401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dirty="0"/>
              <a:t>2. Ekspresyonizm (Dışavurumculuk</a:t>
            </a:r>
            <a:r>
              <a:rPr lang="tr-TR" b="1" dirty="0" smtClean="0"/>
              <a:t>)</a:t>
            </a:r>
            <a:endParaRPr lang="tr-TR" dirty="0"/>
          </a:p>
        </p:txBody>
      </p:sp>
      <p:sp>
        <p:nvSpPr>
          <p:cNvPr id="3" name="İçerik Yer Tutucusu 2"/>
          <p:cNvSpPr>
            <a:spLocks noGrp="1"/>
          </p:cNvSpPr>
          <p:nvPr>
            <p:ph idx="1"/>
          </p:nvPr>
        </p:nvSpPr>
        <p:spPr>
          <a:ln>
            <a:solidFill>
              <a:schemeClr val="accent1"/>
            </a:solidFill>
          </a:ln>
        </p:spPr>
        <p:txBody>
          <a:bodyPr>
            <a:normAutofit lnSpcReduction="10000"/>
          </a:bodyPr>
          <a:lstStyle/>
          <a:p>
            <a:r>
              <a:rPr lang="tr-TR" dirty="0"/>
              <a:t>Günümüz resminde hala etkisini devam ettiren ekspresyonizm akımı, Latin kökenli </a:t>
            </a:r>
            <a:r>
              <a:rPr lang="tr-TR" i="1" dirty="0" err="1"/>
              <a:t>expressio</a:t>
            </a:r>
            <a:r>
              <a:rPr lang="tr-TR" dirty="0"/>
              <a:t> sözcüğünden türemiş ve </a:t>
            </a:r>
            <a:r>
              <a:rPr lang="tr-TR" dirty="0" err="1"/>
              <a:t>Türkçe’ye</a:t>
            </a:r>
            <a:r>
              <a:rPr lang="tr-TR" dirty="0"/>
              <a:t> dışavurum şeklinde çevrilmiştir. Ekspresyonizm, savaşlar ve endüstrileşmenin getirdiği sosyal problemlere karşı protest duruş gösteren bir grup sanatçının, nesneler dünyasını bırakıp, kendi içsel yolculukları sonucu ortaya çıkan yeni bir sanatsal ifade biçimidir.</a:t>
            </a:r>
          </a:p>
          <a:p>
            <a:endParaRPr lang="tr-TR" dirty="0"/>
          </a:p>
        </p:txBody>
      </p:sp>
    </p:spTree>
    <p:extLst>
      <p:ext uri="{BB962C8B-B14F-4D97-AF65-F5344CB8AC3E}">
        <p14:creationId xmlns:p14="http://schemas.microsoft.com/office/powerpoint/2010/main" val="4345224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descr="Edvard Munch, The Day After, 1894-95"/>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63688" y="548680"/>
            <a:ext cx="5753100" cy="4286250"/>
          </a:xfrm>
          <a:prstGeom prst="rect">
            <a:avLst/>
          </a:prstGeom>
          <a:noFill/>
          <a:ln>
            <a:noFill/>
          </a:ln>
        </p:spPr>
      </p:pic>
      <p:sp>
        <p:nvSpPr>
          <p:cNvPr id="5" name="Dikdörtgen 4"/>
          <p:cNvSpPr/>
          <p:nvPr/>
        </p:nvSpPr>
        <p:spPr>
          <a:xfrm>
            <a:off x="2627784" y="5229200"/>
            <a:ext cx="3786614" cy="369332"/>
          </a:xfrm>
          <a:prstGeom prst="rect">
            <a:avLst/>
          </a:prstGeom>
        </p:spPr>
        <p:txBody>
          <a:bodyPr wrap="none">
            <a:spAutoFit/>
          </a:bodyPr>
          <a:lstStyle/>
          <a:p>
            <a:pPr fontAlgn="base"/>
            <a:r>
              <a:rPr lang="tr-TR" i="1" dirty="0" err="1"/>
              <a:t>Edvard</a:t>
            </a:r>
            <a:r>
              <a:rPr lang="tr-TR" i="1" dirty="0"/>
              <a:t> Munch, </a:t>
            </a:r>
            <a:r>
              <a:rPr lang="tr-TR" i="1" dirty="0" err="1"/>
              <a:t>The</a:t>
            </a:r>
            <a:r>
              <a:rPr lang="tr-TR" i="1" dirty="0"/>
              <a:t> </a:t>
            </a:r>
            <a:r>
              <a:rPr lang="tr-TR" i="1" dirty="0" err="1"/>
              <a:t>Day</a:t>
            </a:r>
            <a:r>
              <a:rPr lang="tr-TR" i="1" dirty="0"/>
              <a:t> </a:t>
            </a:r>
            <a:r>
              <a:rPr lang="tr-TR" i="1" dirty="0" err="1"/>
              <a:t>After</a:t>
            </a:r>
            <a:r>
              <a:rPr lang="tr-TR" i="1" dirty="0"/>
              <a:t>, 1894-95</a:t>
            </a:r>
            <a:endParaRPr lang="tr-TR" dirty="0"/>
          </a:p>
        </p:txBody>
      </p:sp>
    </p:spTree>
    <p:extLst>
      <p:ext uri="{BB962C8B-B14F-4D97-AF65-F5344CB8AC3E}">
        <p14:creationId xmlns:p14="http://schemas.microsoft.com/office/powerpoint/2010/main" val="26074293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5536" y="836712"/>
            <a:ext cx="8229600" cy="4525963"/>
          </a:xfrm>
          <a:ln>
            <a:solidFill>
              <a:schemeClr val="accent1"/>
            </a:solidFill>
          </a:ln>
        </p:spPr>
        <p:txBody>
          <a:bodyPr>
            <a:normAutofit fontScale="85000" lnSpcReduction="10000"/>
          </a:bodyPr>
          <a:lstStyle/>
          <a:p>
            <a:r>
              <a:rPr lang="tr-TR" dirty="0"/>
              <a:t>Ekspresyonistler eserlerinde hislere dayalı içsel duyguları ifade etme yolunu seçmişlerdi. İnsanın günlük yaşamda karşılaştığı hüzün, şaşkınlık, bitkinlik, korku ve acı ya da sevinç, coşku, mutluluk gibi insana dair duygular, sanatçı duyarlılığı ile şekillenen eserlerin konusu olur. Avrupa’nın kuzeyinde başlamasına rağmen Fransa ve en çok da Almanya’da etkisini göstermiştir</a:t>
            </a:r>
            <a:r>
              <a:rPr lang="tr-TR" dirty="0" smtClean="0"/>
              <a:t>.</a:t>
            </a:r>
          </a:p>
          <a:p>
            <a:r>
              <a:rPr lang="tr-TR" dirty="0"/>
              <a:t>Ekspresyonizmin önemli sanatçıları arasında </a:t>
            </a:r>
            <a:r>
              <a:rPr lang="tr-TR" dirty="0" err="1"/>
              <a:t>Edvard</a:t>
            </a:r>
            <a:r>
              <a:rPr lang="tr-TR" dirty="0"/>
              <a:t> Munch, </a:t>
            </a:r>
            <a:r>
              <a:rPr lang="tr-TR" dirty="0" err="1"/>
              <a:t>August</a:t>
            </a:r>
            <a:r>
              <a:rPr lang="tr-TR" dirty="0"/>
              <a:t> </a:t>
            </a:r>
            <a:r>
              <a:rPr lang="tr-TR" dirty="0" err="1"/>
              <a:t>Macke</a:t>
            </a:r>
            <a:r>
              <a:rPr lang="tr-TR" dirty="0"/>
              <a:t>, Franz </a:t>
            </a:r>
            <a:r>
              <a:rPr lang="tr-TR" dirty="0" err="1"/>
              <a:t>Marc</a:t>
            </a:r>
            <a:r>
              <a:rPr lang="tr-TR" dirty="0"/>
              <a:t>, </a:t>
            </a:r>
            <a:r>
              <a:rPr lang="tr-TR" dirty="0" err="1"/>
              <a:t>Ernst</a:t>
            </a:r>
            <a:r>
              <a:rPr lang="tr-TR" dirty="0"/>
              <a:t> Ludwig </a:t>
            </a:r>
            <a:r>
              <a:rPr lang="tr-TR" dirty="0" err="1"/>
              <a:t>Kirchner</a:t>
            </a:r>
            <a:r>
              <a:rPr lang="tr-TR" dirty="0"/>
              <a:t>, James </a:t>
            </a:r>
            <a:r>
              <a:rPr lang="tr-TR" dirty="0" err="1"/>
              <a:t>Ensor</a:t>
            </a:r>
            <a:r>
              <a:rPr lang="tr-TR" dirty="0"/>
              <a:t>, </a:t>
            </a:r>
            <a:r>
              <a:rPr lang="tr-TR" dirty="0" err="1"/>
              <a:t>Henri</a:t>
            </a:r>
            <a:r>
              <a:rPr lang="tr-TR" dirty="0"/>
              <a:t> de </a:t>
            </a:r>
            <a:r>
              <a:rPr lang="tr-TR" dirty="0" err="1"/>
              <a:t>Toulouse-Lautrec</a:t>
            </a:r>
            <a:r>
              <a:rPr lang="tr-TR" dirty="0"/>
              <a:t>, </a:t>
            </a:r>
            <a:r>
              <a:rPr lang="tr-TR" dirty="0" err="1"/>
              <a:t>Oskar</a:t>
            </a:r>
            <a:r>
              <a:rPr lang="tr-TR" dirty="0"/>
              <a:t> </a:t>
            </a:r>
            <a:r>
              <a:rPr lang="tr-TR" dirty="0" err="1"/>
              <a:t>Kokoschka</a:t>
            </a:r>
            <a:r>
              <a:rPr lang="tr-TR" dirty="0"/>
              <a:t>, </a:t>
            </a:r>
            <a:r>
              <a:rPr lang="tr-TR" dirty="0" err="1"/>
              <a:t>Wassily</a:t>
            </a:r>
            <a:r>
              <a:rPr lang="tr-TR" dirty="0"/>
              <a:t> Kandinsky sayılabilir.</a:t>
            </a:r>
          </a:p>
          <a:p>
            <a:endParaRPr lang="tr-TR" dirty="0"/>
          </a:p>
          <a:p>
            <a:endParaRPr lang="tr-TR" dirty="0"/>
          </a:p>
        </p:txBody>
      </p:sp>
    </p:spTree>
    <p:extLst>
      <p:ext uri="{BB962C8B-B14F-4D97-AF65-F5344CB8AC3E}">
        <p14:creationId xmlns:p14="http://schemas.microsoft.com/office/powerpoint/2010/main" val="35613873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descr="August Macke, Kathedrale zu Freiburg in der Schweiz, 1914"/>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411760" y="404664"/>
            <a:ext cx="4320480" cy="5112568"/>
          </a:xfrm>
          <a:prstGeom prst="rect">
            <a:avLst/>
          </a:prstGeom>
          <a:noFill/>
          <a:ln>
            <a:noFill/>
          </a:ln>
        </p:spPr>
      </p:pic>
      <p:sp>
        <p:nvSpPr>
          <p:cNvPr id="5" name="Dikdörtgen 4"/>
          <p:cNvSpPr/>
          <p:nvPr/>
        </p:nvSpPr>
        <p:spPr>
          <a:xfrm>
            <a:off x="1547664" y="5661248"/>
            <a:ext cx="6408712" cy="369332"/>
          </a:xfrm>
          <a:prstGeom prst="rect">
            <a:avLst/>
          </a:prstGeom>
        </p:spPr>
        <p:txBody>
          <a:bodyPr wrap="square">
            <a:spAutoFit/>
          </a:bodyPr>
          <a:lstStyle/>
          <a:p>
            <a:pPr fontAlgn="base"/>
            <a:r>
              <a:rPr lang="tr-TR" i="1" dirty="0" err="1"/>
              <a:t>August</a:t>
            </a:r>
            <a:r>
              <a:rPr lang="tr-TR" i="1" dirty="0"/>
              <a:t> </a:t>
            </a:r>
            <a:r>
              <a:rPr lang="tr-TR" i="1" dirty="0" err="1"/>
              <a:t>Macke</a:t>
            </a:r>
            <a:r>
              <a:rPr lang="tr-TR" i="1" dirty="0"/>
              <a:t>, </a:t>
            </a:r>
            <a:r>
              <a:rPr lang="tr-TR" i="1" dirty="0" err="1"/>
              <a:t>Kathedrale</a:t>
            </a:r>
            <a:r>
              <a:rPr lang="tr-TR" i="1" dirty="0"/>
              <a:t> </a:t>
            </a:r>
            <a:r>
              <a:rPr lang="tr-TR" i="1" dirty="0" err="1"/>
              <a:t>zu</a:t>
            </a:r>
            <a:r>
              <a:rPr lang="tr-TR" i="1" dirty="0"/>
              <a:t> Freiburg in der </a:t>
            </a:r>
            <a:r>
              <a:rPr lang="tr-TR" i="1" dirty="0" err="1"/>
              <a:t>Schweiz</a:t>
            </a:r>
            <a:r>
              <a:rPr lang="tr-TR" i="1" dirty="0"/>
              <a:t>, 1914</a:t>
            </a:r>
            <a:endParaRPr lang="tr-TR" dirty="0"/>
          </a:p>
        </p:txBody>
      </p:sp>
    </p:spTree>
    <p:extLst>
      <p:ext uri="{BB962C8B-B14F-4D97-AF65-F5344CB8AC3E}">
        <p14:creationId xmlns:p14="http://schemas.microsoft.com/office/powerpoint/2010/main" val="41364633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b="1" dirty="0"/>
              <a:t>3. </a:t>
            </a:r>
            <a:r>
              <a:rPr lang="tr-TR" b="1" dirty="0" err="1"/>
              <a:t>Fovizm</a:t>
            </a:r>
            <a:r>
              <a:rPr lang="tr-TR" b="1" dirty="0"/>
              <a:t> (Yırtıcılık</a:t>
            </a:r>
            <a:r>
              <a:rPr lang="tr-TR" b="1" dirty="0" smtClean="0"/>
              <a:t>)</a:t>
            </a:r>
            <a:endParaRPr lang="tr-TR" dirty="0"/>
          </a:p>
        </p:txBody>
      </p:sp>
      <p:sp>
        <p:nvSpPr>
          <p:cNvPr id="3" name="İçerik Yer Tutucusu 2"/>
          <p:cNvSpPr>
            <a:spLocks noGrp="1"/>
          </p:cNvSpPr>
          <p:nvPr>
            <p:ph idx="1"/>
          </p:nvPr>
        </p:nvSpPr>
        <p:spPr>
          <a:ln>
            <a:solidFill>
              <a:schemeClr val="accent1"/>
            </a:solidFill>
          </a:ln>
        </p:spPr>
        <p:txBody>
          <a:bodyPr>
            <a:normAutofit fontScale="62500" lnSpcReduction="20000"/>
          </a:bodyPr>
          <a:lstStyle/>
          <a:p>
            <a:r>
              <a:rPr lang="tr-TR" dirty="0" err="1"/>
              <a:t>Fovizm</a:t>
            </a:r>
            <a:r>
              <a:rPr lang="tr-TR" dirty="0"/>
              <a:t>, Fransızca </a:t>
            </a:r>
            <a:r>
              <a:rPr lang="tr-TR" dirty="0" err="1"/>
              <a:t>fauve</a:t>
            </a:r>
            <a:r>
              <a:rPr lang="tr-TR" dirty="0"/>
              <a:t> (yaban, yabansı) sözcüğünden türetilmiştir. 1905’teki Sonbahar Sergisi’nde eleştirmen Louis </a:t>
            </a:r>
            <a:r>
              <a:rPr lang="tr-TR" dirty="0" err="1"/>
              <a:t>Vauxcelles</a:t>
            </a:r>
            <a:r>
              <a:rPr lang="tr-TR" dirty="0"/>
              <a:t>, </a:t>
            </a:r>
            <a:r>
              <a:rPr lang="tr-TR" dirty="0" err="1"/>
              <a:t>Henri</a:t>
            </a:r>
            <a:r>
              <a:rPr lang="tr-TR" dirty="0"/>
              <a:t> </a:t>
            </a:r>
            <a:r>
              <a:rPr lang="tr-TR" dirty="0" err="1"/>
              <a:t>Matisse</a:t>
            </a:r>
            <a:r>
              <a:rPr lang="tr-TR" dirty="0"/>
              <a:t>, </a:t>
            </a:r>
            <a:r>
              <a:rPr lang="tr-TR" dirty="0" err="1"/>
              <a:t>André</a:t>
            </a:r>
            <a:r>
              <a:rPr lang="tr-TR" dirty="0"/>
              <a:t> </a:t>
            </a:r>
            <a:r>
              <a:rPr lang="tr-TR" dirty="0" err="1"/>
              <a:t>Derain</a:t>
            </a:r>
            <a:r>
              <a:rPr lang="tr-TR" dirty="0"/>
              <a:t> ve Maurice de </a:t>
            </a:r>
            <a:r>
              <a:rPr lang="tr-TR" dirty="0" err="1"/>
              <a:t>Vlaminck’in</a:t>
            </a:r>
            <a:r>
              <a:rPr lang="tr-TR" dirty="0"/>
              <a:t> eserlerini beğenmez, vahşi hayvan, yırtıcı kuş anlamına gelen </a:t>
            </a:r>
            <a:r>
              <a:rPr lang="tr-TR" dirty="0" err="1"/>
              <a:t>fov</a:t>
            </a:r>
            <a:r>
              <a:rPr lang="tr-TR" dirty="0"/>
              <a:t> sözcüğünü kullanır ve daha sonra bu sözcük </a:t>
            </a:r>
            <a:r>
              <a:rPr lang="tr-TR" dirty="0" err="1"/>
              <a:t>fovizme</a:t>
            </a:r>
            <a:r>
              <a:rPr lang="tr-TR" dirty="0"/>
              <a:t> dönüşür</a:t>
            </a:r>
            <a:r>
              <a:rPr lang="tr-TR" dirty="0" smtClean="0"/>
              <a:t>.</a:t>
            </a:r>
          </a:p>
          <a:p>
            <a:r>
              <a:rPr lang="tr-TR" dirty="0"/>
              <a:t>Bir başka eleştirmen </a:t>
            </a:r>
            <a:r>
              <a:rPr lang="tr-TR" dirty="0" err="1"/>
              <a:t>Camille</a:t>
            </a:r>
            <a:r>
              <a:rPr lang="tr-TR" dirty="0"/>
              <a:t> </a:t>
            </a:r>
            <a:r>
              <a:rPr lang="tr-TR" dirty="0" err="1"/>
              <a:t>Mauclair’e</a:t>
            </a:r>
            <a:r>
              <a:rPr lang="tr-TR" dirty="0"/>
              <a:t> göre ise </a:t>
            </a:r>
            <a:r>
              <a:rPr lang="tr-TR" dirty="0" err="1"/>
              <a:t>fovizm</a:t>
            </a:r>
            <a:r>
              <a:rPr lang="tr-TR" dirty="0"/>
              <a:t>, halkın yüzüne fırlatılan renk topraklarıdır. </a:t>
            </a:r>
            <a:r>
              <a:rPr lang="tr-TR" dirty="0" err="1"/>
              <a:t>Fovizme</a:t>
            </a:r>
            <a:r>
              <a:rPr lang="tr-TR" dirty="0"/>
              <a:t> göre gerek ışık, gerek mesafe, resimde yalnızca temiz ve düz renklerle gösterilir. Resim, temiz ve arınmış bir sadelikte olmalıdır. </a:t>
            </a:r>
            <a:r>
              <a:rPr lang="tr-TR" dirty="0" err="1"/>
              <a:t>Fovizm</a:t>
            </a:r>
            <a:r>
              <a:rPr lang="tr-TR" dirty="0"/>
              <a:t>, resimde o zamana kadar bilinen değerlerin büyük kısmını yok sayar. Derinlik hissini, ışık ve gölgeyi, kabartma tesirini, kenar çizgilerindeki tesiri, renk şiddeti ve çizgi oyunlarıyla elde etmeyi amaçlar.</a:t>
            </a:r>
          </a:p>
          <a:p>
            <a:r>
              <a:rPr lang="tr-TR" dirty="0" smtClean="0"/>
              <a:t> </a:t>
            </a:r>
            <a:r>
              <a:rPr lang="tr-TR" dirty="0" err="1"/>
              <a:t>Fovizmin</a:t>
            </a:r>
            <a:r>
              <a:rPr lang="tr-TR" dirty="0"/>
              <a:t> önemli sanatçıları arasında </a:t>
            </a:r>
            <a:r>
              <a:rPr lang="tr-TR" dirty="0" err="1"/>
              <a:t>Henri</a:t>
            </a:r>
            <a:r>
              <a:rPr lang="tr-TR" dirty="0"/>
              <a:t> </a:t>
            </a:r>
            <a:r>
              <a:rPr lang="tr-TR" dirty="0" err="1"/>
              <a:t>Matisse</a:t>
            </a:r>
            <a:r>
              <a:rPr lang="tr-TR" dirty="0"/>
              <a:t>, </a:t>
            </a:r>
            <a:r>
              <a:rPr lang="tr-TR" dirty="0" err="1"/>
              <a:t>André</a:t>
            </a:r>
            <a:r>
              <a:rPr lang="tr-TR" dirty="0"/>
              <a:t> </a:t>
            </a:r>
            <a:r>
              <a:rPr lang="tr-TR" dirty="0" err="1"/>
              <a:t>Derain</a:t>
            </a:r>
            <a:r>
              <a:rPr lang="tr-TR" dirty="0"/>
              <a:t>, Maurice de </a:t>
            </a:r>
            <a:r>
              <a:rPr lang="tr-TR" dirty="0" err="1"/>
              <a:t>Vlaminck</a:t>
            </a:r>
            <a:r>
              <a:rPr lang="tr-TR" dirty="0"/>
              <a:t>, </a:t>
            </a:r>
            <a:r>
              <a:rPr lang="tr-TR" dirty="0" err="1"/>
              <a:t>Raoul</a:t>
            </a:r>
            <a:r>
              <a:rPr lang="tr-TR" dirty="0"/>
              <a:t> </a:t>
            </a:r>
            <a:r>
              <a:rPr lang="tr-TR" dirty="0" err="1"/>
              <a:t>Dufy</a:t>
            </a:r>
            <a:r>
              <a:rPr lang="tr-TR" dirty="0"/>
              <a:t>, Albert </a:t>
            </a:r>
            <a:r>
              <a:rPr lang="tr-TR" dirty="0" err="1"/>
              <a:t>Marquet</a:t>
            </a:r>
            <a:r>
              <a:rPr lang="tr-TR" dirty="0"/>
              <a:t>, </a:t>
            </a:r>
            <a:r>
              <a:rPr lang="tr-TR" dirty="0" err="1"/>
              <a:t>Kees</a:t>
            </a:r>
            <a:r>
              <a:rPr lang="tr-TR" dirty="0"/>
              <a:t> </a:t>
            </a:r>
            <a:r>
              <a:rPr lang="tr-TR" dirty="0" err="1"/>
              <a:t>van</a:t>
            </a:r>
            <a:r>
              <a:rPr lang="tr-TR" dirty="0"/>
              <a:t> </a:t>
            </a:r>
            <a:r>
              <a:rPr lang="tr-TR" dirty="0" err="1"/>
              <a:t>Dongen</a:t>
            </a:r>
            <a:r>
              <a:rPr lang="tr-TR" dirty="0"/>
              <a:t>, </a:t>
            </a:r>
            <a:r>
              <a:rPr lang="tr-TR" dirty="0" err="1"/>
              <a:t>Raoul</a:t>
            </a:r>
            <a:r>
              <a:rPr lang="tr-TR" dirty="0"/>
              <a:t> </a:t>
            </a:r>
            <a:r>
              <a:rPr lang="tr-TR" dirty="0" err="1"/>
              <a:t>Dufy</a:t>
            </a:r>
            <a:r>
              <a:rPr lang="tr-TR" dirty="0"/>
              <a:t>, </a:t>
            </a:r>
            <a:r>
              <a:rPr lang="tr-TR" dirty="0" err="1"/>
              <a:t>Othon</a:t>
            </a:r>
            <a:r>
              <a:rPr lang="tr-TR" dirty="0"/>
              <a:t> </a:t>
            </a:r>
            <a:r>
              <a:rPr lang="tr-TR" dirty="0" err="1"/>
              <a:t>Friesz</a:t>
            </a:r>
            <a:r>
              <a:rPr lang="tr-TR" dirty="0"/>
              <a:t>, Georges </a:t>
            </a:r>
            <a:r>
              <a:rPr lang="tr-TR" dirty="0" err="1"/>
              <a:t>Henri</a:t>
            </a:r>
            <a:r>
              <a:rPr lang="tr-TR" dirty="0"/>
              <a:t> </a:t>
            </a:r>
            <a:r>
              <a:rPr lang="tr-TR" dirty="0" err="1"/>
              <a:t>Rouault</a:t>
            </a:r>
            <a:r>
              <a:rPr lang="tr-TR" dirty="0"/>
              <a:t>, Charles </a:t>
            </a:r>
            <a:r>
              <a:rPr lang="tr-TR" dirty="0" err="1"/>
              <a:t>Camoin</a:t>
            </a:r>
            <a:r>
              <a:rPr lang="tr-TR" dirty="0"/>
              <a:t>, </a:t>
            </a:r>
            <a:r>
              <a:rPr lang="tr-TR" dirty="0" err="1"/>
              <a:t>Henri</a:t>
            </a:r>
            <a:r>
              <a:rPr lang="tr-TR" dirty="0"/>
              <a:t> Charles </a:t>
            </a:r>
            <a:r>
              <a:rPr lang="tr-TR" dirty="0" err="1"/>
              <a:t>Manguin</a:t>
            </a:r>
            <a:r>
              <a:rPr lang="tr-TR" dirty="0"/>
              <a:t>, Maurice </a:t>
            </a:r>
            <a:r>
              <a:rPr lang="tr-TR" dirty="0" err="1"/>
              <a:t>Marinot</a:t>
            </a:r>
            <a:r>
              <a:rPr lang="tr-TR" dirty="0"/>
              <a:t>, Karl </a:t>
            </a:r>
            <a:r>
              <a:rPr lang="tr-TR" dirty="0" err="1"/>
              <a:t>Pärsimägi</a:t>
            </a:r>
            <a:r>
              <a:rPr lang="tr-TR" dirty="0"/>
              <a:t>, </a:t>
            </a:r>
            <a:r>
              <a:rPr lang="tr-TR" dirty="0" err="1"/>
              <a:t>Rik</a:t>
            </a:r>
            <a:r>
              <a:rPr lang="tr-TR" dirty="0"/>
              <a:t> </a:t>
            </a:r>
            <a:r>
              <a:rPr lang="tr-TR" dirty="0" err="1"/>
              <a:t>Wouters</a:t>
            </a:r>
            <a:r>
              <a:rPr lang="tr-TR" dirty="0"/>
              <a:t> sayılabilir.</a:t>
            </a:r>
          </a:p>
          <a:p>
            <a:r>
              <a:rPr lang="tr-TR" dirty="0" smtClean="0"/>
              <a:t> </a:t>
            </a:r>
            <a:endParaRPr lang="tr-TR" dirty="0"/>
          </a:p>
          <a:p>
            <a:endParaRPr lang="tr-TR" dirty="0"/>
          </a:p>
        </p:txBody>
      </p:sp>
    </p:spTree>
    <p:extLst>
      <p:ext uri="{BB962C8B-B14F-4D97-AF65-F5344CB8AC3E}">
        <p14:creationId xmlns:p14="http://schemas.microsoft.com/office/powerpoint/2010/main" val="14228775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descr="Henri Matisse, The Red Room, 1908"/>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47664" y="260648"/>
            <a:ext cx="6104678" cy="5040560"/>
          </a:xfrm>
          <a:prstGeom prst="rect">
            <a:avLst/>
          </a:prstGeom>
          <a:noFill/>
          <a:ln>
            <a:noFill/>
          </a:ln>
        </p:spPr>
      </p:pic>
      <p:sp>
        <p:nvSpPr>
          <p:cNvPr id="5" name="Dikdörtgen 4"/>
          <p:cNvSpPr/>
          <p:nvPr/>
        </p:nvSpPr>
        <p:spPr>
          <a:xfrm>
            <a:off x="2699792" y="5517232"/>
            <a:ext cx="3505319" cy="369332"/>
          </a:xfrm>
          <a:prstGeom prst="rect">
            <a:avLst/>
          </a:prstGeom>
        </p:spPr>
        <p:txBody>
          <a:bodyPr wrap="none">
            <a:spAutoFit/>
          </a:bodyPr>
          <a:lstStyle/>
          <a:p>
            <a:pPr fontAlgn="base"/>
            <a:r>
              <a:rPr lang="tr-TR" i="1" dirty="0" err="1"/>
              <a:t>Henri</a:t>
            </a:r>
            <a:r>
              <a:rPr lang="tr-TR" i="1" dirty="0"/>
              <a:t> </a:t>
            </a:r>
            <a:r>
              <a:rPr lang="tr-TR" i="1" dirty="0" err="1"/>
              <a:t>Matisse</a:t>
            </a:r>
            <a:r>
              <a:rPr lang="tr-TR" i="1" dirty="0"/>
              <a:t>, </a:t>
            </a:r>
            <a:r>
              <a:rPr lang="tr-TR" i="1" dirty="0" err="1"/>
              <a:t>The</a:t>
            </a:r>
            <a:r>
              <a:rPr lang="tr-TR" i="1" dirty="0"/>
              <a:t> </a:t>
            </a:r>
            <a:r>
              <a:rPr lang="tr-TR" i="1" dirty="0" err="1"/>
              <a:t>Red</a:t>
            </a:r>
            <a:r>
              <a:rPr lang="tr-TR" i="1" dirty="0"/>
              <a:t> </a:t>
            </a:r>
            <a:r>
              <a:rPr lang="tr-TR" i="1" dirty="0" err="1"/>
              <a:t>Room</a:t>
            </a:r>
            <a:r>
              <a:rPr lang="tr-TR" i="1" dirty="0"/>
              <a:t>, 1908</a:t>
            </a:r>
            <a:endParaRPr lang="tr-TR" dirty="0"/>
          </a:p>
        </p:txBody>
      </p:sp>
    </p:spTree>
    <p:extLst>
      <p:ext uri="{BB962C8B-B14F-4D97-AF65-F5344CB8AC3E}">
        <p14:creationId xmlns:p14="http://schemas.microsoft.com/office/powerpoint/2010/main" val="6347258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descr="André Derain, Barges On The Thames, 1906"/>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91680" y="548680"/>
            <a:ext cx="5998416" cy="4785970"/>
          </a:xfrm>
          <a:prstGeom prst="rect">
            <a:avLst/>
          </a:prstGeom>
          <a:noFill/>
          <a:ln>
            <a:noFill/>
          </a:ln>
        </p:spPr>
      </p:pic>
      <p:sp>
        <p:nvSpPr>
          <p:cNvPr id="5" name="Dikdörtgen 4"/>
          <p:cNvSpPr/>
          <p:nvPr/>
        </p:nvSpPr>
        <p:spPr>
          <a:xfrm>
            <a:off x="2446256" y="5445224"/>
            <a:ext cx="4251485" cy="369332"/>
          </a:xfrm>
          <a:prstGeom prst="rect">
            <a:avLst/>
          </a:prstGeom>
        </p:spPr>
        <p:txBody>
          <a:bodyPr wrap="none">
            <a:spAutoFit/>
          </a:bodyPr>
          <a:lstStyle/>
          <a:p>
            <a:pPr fontAlgn="base"/>
            <a:r>
              <a:rPr lang="tr-TR" i="1" dirty="0" err="1"/>
              <a:t>André</a:t>
            </a:r>
            <a:r>
              <a:rPr lang="tr-TR" i="1" dirty="0"/>
              <a:t> </a:t>
            </a:r>
            <a:r>
              <a:rPr lang="tr-TR" i="1" dirty="0" err="1"/>
              <a:t>Derain</a:t>
            </a:r>
            <a:r>
              <a:rPr lang="tr-TR" i="1" dirty="0"/>
              <a:t>, </a:t>
            </a:r>
            <a:r>
              <a:rPr lang="tr-TR" i="1" dirty="0" err="1"/>
              <a:t>Barges</a:t>
            </a:r>
            <a:r>
              <a:rPr lang="tr-TR" i="1" dirty="0"/>
              <a:t> On </a:t>
            </a:r>
            <a:r>
              <a:rPr lang="tr-TR" i="1" dirty="0" err="1"/>
              <a:t>The</a:t>
            </a:r>
            <a:r>
              <a:rPr lang="tr-TR" i="1" dirty="0"/>
              <a:t> </a:t>
            </a:r>
            <a:r>
              <a:rPr lang="tr-TR" i="1" dirty="0" err="1"/>
              <a:t>Thames</a:t>
            </a:r>
            <a:r>
              <a:rPr lang="tr-TR" i="1" dirty="0"/>
              <a:t>, 1906</a:t>
            </a:r>
            <a:endParaRPr lang="tr-TR" dirty="0"/>
          </a:p>
        </p:txBody>
      </p:sp>
    </p:spTree>
    <p:extLst>
      <p:ext uri="{BB962C8B-B14F-4D97-AF65-F5344CB8AC3E}">
        <p14:creationId xmlns:p14="http://schemas.microsoft.com/office/powerpoint/2010/main" val="28621672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descr="Maurice de Vlaminck, Restaurant La Machine At Bougival, 1905"/>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07704" y="476672"/>
            <a:ext cx="5410200" cy="4286250"/>
          </a:xfrm>
          <a:prstGeom prst="rect">
            <a:avLst/>
          </a:prstGeom>
          <a:noFill/>
          <a:ln>
            <a:noFill/>
          </a:ln>
        </p:spPr>
      </p:pic>
      <p:sp>
        <p:nvSpPr>
          <p:cNvPr id="5" name="Dikdörtgen 4"/>
          <p:cNvSpPr/>
          <p:nvPr/>
        </p:nvSpPr>
        <p:spPr>
          <a:xfrm>
            <a:off x="1331640" y="5157192"/>
            <a:ext cx="6624736" cy="369332"/>
          </a:xfrm>
          <a:prstGeom prst="rect">
            <a:avLst/>
          </a:prstGeom>
        </p:spPr>
        <p:txBody>
          <a:bodyPr wrap="square">
            <a:spAutoFit/>
          </a:bodyPr>
          <a:lstStyle/>
          <a:p>
            <a:pPr fontAlgn="base"/>
            <a:r>
              <a:rPr lang="tr-TR" i="1" dirty="0"/>
              <a:t>Maurice de </a:t>
            </a:r>
            <a:r>
              <a:rPr lang="tr-TR" i="1" dirty="0" err="1"/>
              <a:t>Vlaminck</a:t>
            </a:r>
            <a:r>
              <a:rPr lang="tr-TR" i="1" dirty="0"/>
              <a:t>, </a:t>
            </a:r>
            <a:r>
              <a:rPr lang="tr-TR" i="1" dirty="0" err="1"/>
              <a:t>Restaurant</a:t>
            </a:r>
            <a:r>
              <a:rPr lang="tr-TR" i="1" dirty="0"/>
              <a:t> La Machine At </a:t>
            </a:r>
            <a:r>
              <a:rPr lang="tr-TR" i="1" dirty="0" err="1"/>
              <a:t>Bougival</a:t>
            </a:r>
            <a:r>
              <a:rPr lang="tr-TR" i="1" dirty="0"/>
              <a:t>, 1905</a:t>
            </a:r>
            <a:endParaRPr lang="tr-TR" dirty="0"/>
          </a:p>
        </p:txBody>
      </p:sp>
    </p:spTree>
    <p:extLst>
      <p:ext uri="{BB962C8B-B14F-4D97-AF65-F5344CB8AC3E}">
        <p14:creationId xmlns:p14="http://schemas.microsoft.com/office/powerpoint/2010/main" val="5040382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b="1" dirty="0"/>
              <a:t>4. </a:t>
            </a:r>
            <a:r>
              <a:rPr lang="tr-TR" b="1" dirty="0" smtClean="0"/>
              <a:t>Kübizm</a:t>
            </a:r>
            <a:endParaRPr lang="tr-TR" dirty="0"/>
          </a:p>
        </p:txBody>
      </p:sp>
      <p:sp>
        <p:nvSpPr>
          <p:cNvPr id="3" name="İçerik Yer Tutucusu 2"/>
          <p:cNvSpPr>
            <a:spLocks noGrp="1"/>
          </p:cNvSpPr>
          <p:nvPr>
            <p:ph idx="1"/>
          </p:nvPr>
        </p:nvSpPr>
        <p:spPr>
          <a:ln>
            <a:solidFill>
              <a:schemeClr val="accent1"/>
            </a:solidFill>
          </a:ln>
        </p:spPr>
        <p:txBody>
          <a:bodyPr>
            <a:normAutofit lnSpcReduction="10000"/>
          </a:bodyPr>
          <a:lstStyle/>
          <a:p>
            <a:r>
              <a:rPr lang="tr-TR" dirty="0"/>
              <a:t>XX. yüzyıl içinde doğan ve önemli ölçüde etkinlik kazanan bir akım olan Kübizm, </a:t>
            </a:r>
            <a:r>
              <a:rPr lang="tr-TR" dirty="0" err="1"/>
              <a:t>Cézanne’ın</a:t>
            </a:r>
            <a:r>
              <a:rPr lang="tr-TR" dirty="0"/>
              <a:t> doğadaki her şeyin geometrik bir biçimde ifade edileceği fikrinden doğar. </a:t>
            </a:r>
            <a:endParaRPr lang="tr-TR" dirty="0" smtClean="0"/>
          </a:p>
          <a:p>
            <a:r>
              <a:rPr lang="tr-TR" dirty="0" smtClean="0"/>
              <a:t>Kübist </a:t>
            </a:r>
            <a:r>
              <a:rPr lang="tr-TR" dirty="0"/>
              <a:t>sanatçılar, dünyanın birebir temsilinden uzaklaşarak, doğanın geometrik şekillerden meydana geldiği iddiası ile yola çıkmış, resimlerinde doğayı geometrik formlar olarak resmetmişlerdir.</a:t>
            </a:r>
          </a:p>
          <a:p>
            <a:endParaRPr lang="tr-TR" dirty="0"/>
          </a:p>
        </p:txBody>
      </p:sp>
    </p:spTree>
    <p:extLst>
      <p:ext uri="{BB962C8B-B14F-4D97-AF65-F5344CB8AC3E}">
        <p14:creationId xmlns:p14="http://schemas.microsoft.com/office/powerpoint/2010/main" val="33519291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descr="Pablo Picasso, Girl With Mandolin, 1910"/>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5536" y="332656"/>
            <a:ext cx="4068932" cy="5616624"/>
          </a:xfrm>
          <a:prstGeom prst="rect">
            <a:avLst/>
          </a:prstGeom>
          <a:noFill/>
          <a:ln>
            <a:noFill/>
          </a:ln>
        </p:spPr>
      </p:pic>
      <p:sp>
        <p:nvSpPr>
          <p:cNvPr id="5" name="Dikdörtgen 4"/>
          <p:cNvSpPr/>
          <p:nvPr/>
        </p:nvSpPr>
        <p:spPr>
          <a:xfrm>
            <a:off x="467544" y="6093296"/>
            <a:ext cx="3914661" cy="369332"/>
          </a:xfrm>
          <a:prstGeom prst="rect">
            <a:avLst/>
          </a:prstGeom>
        </p:spPr>
        <p:txBody>
          <a:bodyPr wrap="none">
            <a:spAutoFit/>
          </a:bodyPr>
          <a:lstStyle/>
          <a:p>
            <a:pPr fontAlgn="base"/>
            <a:r>
              <a:rPr lang="tr-TR" i="1" dirty="0"/>
              <a:t>Pablo Picasso, Girl </a:t>
            </a:r>
            <a:r>
              <a:rPr lang="tr-TR" i="1" dirty="0" err="1"/>
              <a:t>With</a:t>
            </a:r>
            <a:r>
              <a:rPr lang="tr-TR" i="1" dirty="0"/>
              <a:t> Mandolin, 1910</a:t>
            </a:r>
            <a:endParaRPr lang="tr-TR" dirty="0"/>
          </a:p>
        </p:txBody>
      </p:sp>
      <p:sp>
        <p:nvSpPr>
          <p:cNvPr id="6" name="Metin kutusu 5"/>
          <p:cNvSpPr txBox="1"/>
          <p:nvPr/>
        </p:nvSpPr>
        <p:spPr>
          <a:xfrm>
            <a:off x="4644008" y="332656"/>
            <a:ext cx="4032448" cy="5355312"/>
          </a:xfrm>
          <a:prstGeom prst="rect">
            <a:avLst/>
          </a:prstGeom>
          <a:noFill/>
          <a:ln>
            <a:solidFill>
              <a:schemeClr val="accent1"/>
            </a:solidFill>
          </a:ln>
        </p:spPr>
        <p:txBody>
          <a:bodyPr wrap="square" rtlCol="0">
            <a:spAutoFit/>
          </a:bodyPr>
          <a:lstStyle/>
          <a:p>
            <a:pPr fontAlgn="base"/>
            <a:r>
              <a:rPr lang="tr-TR" dirty="0"/>
              <a:t>Fransa’da 1906-1907 yıllarına doğru ortaya çıkan, 1910 yıllarına doğru gelişen öne sürdüğü görüşlerle estetik anlayışında devrim yaratarak resim sanatının tümüyle dönüşüm geçirmesine yol açan modern sanat akımı olan kübizmin resim sanatına getirdiği en önemli yeniliklerden biri de, resim dışı unsurların resimde kullanılmaya başlanması ve ilk kolajların ortaya çıkmasıdır</a:t>
            </a:r>
            <a:r>
              <a:rPr lang="tr-TR" dirty="0" smtClean="0"/>
              <a:t>.</a:t>
            </a:r>
          </a:p>
          <a:p>
            <a:pPr fontAlgn="base"/>
            <a:endParaRPr lang="tr-TR" dirty="0"/>
          </a:p>
          <a:p>
            <a:pPr fontAlgn="base"/>
            <a:r>
              <a:rPr lang="tr-TR" dirty="0" smtClean="0"/>
              <a:t> </a:t>
            </a:r>
            <a:r>
              <a:rPr lang="tr-TR" dirty="0"/>
              <a:t>Kübizm 3 aşamada kendini gösterir</a:t>
            </a:r>
            <a:r>
              <a:rPr lang="tr-TR" dirty="0" smtClean="0"/>
              <a:t>:</a:t>
            </a:r>
          </a:p>
          <a:p>
            <a:pPr fontAlgn="base"/>
            <a:endParaRPr lang="tr-TR" dirty="0"/>
          </a:p>
          <a:p>
            <a:pPr marL="285750" lvl="0" indent="-285750" fontAlgn="base">
              <a:buFont typeface="Arial" panose="020B0604020202020204" pitchFamily="34" charset="0"/>
              <a:buChar char="•"/>
            </a:pPr>
            <a:r>
              <a:rPr lang="tr-TR" dirty="0"/>
              <a:t>1906 – 1909 arası başlangıç aşaması (Paul </a:t>
            </a:r>
            <a:r>
              <a:rPr lang="tr-TR" dirty="0" err="1"/>
              <a:t>Cézanne</a:t>
            </a:r>
            <a:r>
              <a:rPr lang="tr-TR" dirty="0"/>
              <a:t>)</a:t>
            </a:r>
          </a:p>
          <a:p>
            <a:pPr marL="285750" lvl="0" indent="-285750" fontAlgn="base">
              <a:buFont typeface="Arial" panose="020B0604020202020204" pitchFamily="34" charset="0"/>
              <a:buChar char="•"/>
            </a:pPr>
            <a:r>
              <a:rPr lang="tr-TR" dirty="0"/>
              <a:t>1909 – 1912 arası ileri analitik kübizm</a:t>
            </a:r>
          </a:p>
          <a:p>
            <a:pPr marL="285750" lvl="0" indent="-285750" fontAlgn="base">
              <a:buFont typeface="Arial" panose="020B0604020202020204" pitchFamily="34" charset="0"/>
              <a:buChar char="•"/>
            </a:pPr>
            <a:r>
              <a:rPr lang="tr-TR" dirty="0"/>
              <a:t>1912 – 1914 arası sentetik kübizm</a:t>
            </a:r>
          </a:p>
          <a:p>
            <a:endParaRPr lang="tr-TR" dirty="0"/>
          </a:p>
        </p:txBody>
      </p:sp>
    </p:spTree>
    <p:extLst>
      <p:ext uri="{BB962C8B-B14F-4D97-AF65-F5344CB8AC3E}">
        <p14:creationId xmlns:p14="http://schemas.microsoft.com/office/powerpoint/2010/main" val="31430584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404664"/>
            <a:ext cx="8229600" cy="1944216"/>
          </a:xfrm>
          <a:ln>
            <a:solidFill>
              <a:schemeClr val="accent1"/>
            </a:solidFill>
          </a:ln>
        </p:spPr>
        <p:txBody>
          <a:bodyPr>
            <a:normAutofit fontScale="25000" lnSpcReduction="20000"/>
          </a:bodyPr>
          <a:lstStyle/>
          <a:p>
            <a:pPr fontAlgn="base"/>
            <a:r>
              <a:rPr lang="tr-TR" sz="8000" b="1" dirty="0"/>
              <a:t>Analitik Kübizm</a:t>
            </a:r>
            <a:r>
              <a:rPr lang="tr-TR" sz="8000" dirty="0"/>
              <a:t>: Şeklin zihinde parçalanması. Sanatçı bir bütünün neresine bakmak istiyorsa onu öyle parçalıyor, sonra o parçaları birleştiriyor. Son şekil objeye benzemiyor, yeni bir şekil doğuyor, benzetme kaygısı yok.  İndirgenen şekiller geometrik, böylece en sadeye iniliyor, evrensel oluyor. İyi parçalamak, iyi birleştirmek için sürekli araştırma yapılıyor. Önemli olan kompozisyonun dengesi. Objeden yola çıkıp soyuta varılıyor.</a:t>
            </a:r>
          </a:p>
          <a:p>
            <a:pPr marL="0" indent="0" fontAlgn="base">
              <a:buNone/>
            </a:pPr>
            <a:r>
              <a:rPr lang="tr-TR" dirty="0"/>
              <a:t> </a:t>
            </a:r>
            <a:r>
              <a:rPr lang="tr-TR" dirty="0" smtClean="0"/>
              <a:t> </a:t>
            </a:r>
          </a:p>
          <a:p>
            <a:pPr fontAlgn="base"/>
            <a:endParaRPr lang="tr-TR" dirty="0"/>
          </a:p>
          <a:p>
            <a:pPr fontAlgn="base"/>
            <a:endParaRPr lang="tr-TR" dirty="0" smtClean="0"/>
          </a:p>
          <a:p>
            <a:pPr fontAlgn="base"/>
            <a:endParaRPr lang="tr-TR" dirty="0"/>
          </a:p>
          <a:p>
            <a:pPr fontAlgn="base"/>
            <a:endParaRPr lang="tr-TR" dirty="0"/>
          </a:p>
          <a:p>
            <a:pPr fontAlgn="base"/>
            <a:endParaRPr lang="tr-TR" dirty="0" smtClean="0"/>
          </a:p>
          <a:p>
            <a:pPr fontAlgn="base"/>
            <a:endParaRPr lang="tr-TR" dirty="0"/>
          </a:p>
          <a:p>
            <a:pPr fontAlgn="base"/>
            <a:endParaRPr lang="tr-TR" dirty="0" smtClean="0"/>
          </a:p>
          <a:p>
            <a:pPr fontAlgn="base"/>
            <a:endParaRPr lang="tr-TR" dirty="0"/>
          </a:p>
          <a:p>
            <a:pPr fontAlgn="base"/>
            <a:endParaRPr lang="tr-TR" dirty="0" smtClean="0"/>
          </a:p>
          <a:p>
            <a:pPr fontAlgn="base"/>
            <a:endParaRPr lang="tr-TR" dirty="0"/>
          </a:p>
          <a:p>
            <a:pPr marL="0" indent="0">
              <a:buNone/>
            </a:pPr>
            <a:r>
              <a:rPr lang="tr-TR" dirty="0" smtClean="0"/>
              <a:t/>
            </a:r>
            <a:br>
              <a:rPr lang="tr-TR" dirty="0" smtClean="0"/>
            </a:br>
            <a:endParaRPr lang="tr-TR" dirty="0"/>
          </a:p>
        </p:txBody>
      </p:sp>
      <p:pic>
        <p:nvPicPr>
          <p:cNvPr id="1027" name="Picture 3" descr="C:\Users\admin\Desktop\y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5" y="2420888"/>
            <a:ext cx="4365845" cy="3096344"/>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p:cNvSpPr txBox="1"/>
          <p:nvPr/>
        </p:nvSpPr>
        <p:spPr>
          <a:xfrm>
            <a:off x="683568" y="5517232"/>
            <a:ext cx="7848872" cy="1169551"/>
          </a:xfrm>
          <a:prstGeom prst="rect">
            <a:avLst/>
          </a:prstGeom>
          <a:noFill/>
        </p:spPr>
        <p:txBody>
          <a:bodyPr wrap="square" rtlCol="0">
            <a:spAutoFit/>
          </a:bodyPr>
          <a:lstStyle/>
          <a:p>
            <a:pPr algn="ctr"/>
            <a:r>
              <a:rPr lang="tr-TR" sz="1400" i="1" dirty="0" smtClean="0"/>
              <a:t>Pablo Picasso, </a:t>
            </a:r>
            <a:r>
              <a:rPr lang="tr-TR" sz="1400" i="1" dirty="0" err="1" smtClean="0"/>
              <a:t>Hazeranlı</a:t>
            </a:r>
            <a:r>
              <a:rPr lang="tr-TR" sz="1400" i="1" dirty="0" smtClean="0"/>
              <a:t> Natürmort, 1912.</a:t>
            </a:r>
            <a:r>
              <a:rPr lang="tr-TR" sz="1400" dirty="0" smtClean="0"/>
              <a:t/>
            </a:r>
            <a:br>
              <a:rPr lang="tr-TR" sz="1400" dirty="0" smtClean="0"/>
            </a:br>
            <a:r>
              <a:rPr lang="tr-TR" sz="1400" i="1" dirty="0" smtClean="0"/>
              <a:t>Çerçeve olarak gerçek bir halat kullanılan bu tabloya bakarak “Gerçek” meselesine yaklaşımlarını izleyebiliriz: Resimdeki limon ile bardak </a:t>
            </a:r>
            <a:r>
              <a:rPr lang="tr-TR" sz="1400" i="1" dirty="0" err="1" smtClean="0"/>
              <a:t>Kübizm’in</a:t>
            </a:r>
            <a:r>
              <a:rPr lang="tr-TR" sz="1400" i="1" dirty="0" smtClean="0"/>
              <a:t> gerektirdiği şekilde çizilmiş. Ama en gerçekçi gözüken hasır, hasır değil, muşamba.</a:t>
            </a:r>
            <a:endParaRPr lang="tr-TR" sz="1400" dirty="0" smtClean="0"/>
          </a:p>
          <a:p>
            <a:pPr algn="ctr"/>
            <a:endParaRPr lang="tr-TR" sz="1400" dirty="0"/>
          </a:p>
        </p:txBody>
      </p:sp>
    </p:spTree>
    <p:extLst>
      <p:ext uri="{BB962C8B-B14F-4D97-AF65-F5344CB8AC3E}">
        <p14:creationId xmlns:p14="http://schemas.microsoft.com/office/powerpoint/2010/main" val="4390562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404664"/>
            <a:ext cx="8208912" cy="5976664"/>
          </a:xfrm>
        </p:spPr>
        <p:txBody>
          <a:bodyPr>
            <a:noAutofit/>
          </a:bodyPr>
          <a:lstStyle/>
          <a:p>
            <a:pPr fontAlgn="base"/>
            <a:r>
              <a:rPr lang="tr-TR" sz="2000" b="1" dirty="0" smtClean="0"/>
              <a:t>Sentetik Kübizm</a:t>
            </a:r>
            <a:r>
              <a:rPr lang="tr-TR" sz="2000" dirty="0" smtClean="0"/>
              <a:t> için ise bunun tam tersi bir yol izleniyor: soyuttan figüre gidiliyor. Birbirinden farklı parçaları (gazete, üçgen, kare vs.) birleştirirken form veriyor. Sentetik Kübist yapıtlar daha satıhta. Analitik </a:t>
            </a:r>
            <a:r>
              <a:rPr lang="tr-TR" sz="2000" dirty="0" err="1" smtClean="0"/>
              <a:t>Kübizm’de</a:t>
            </a:r>
            <a:r>
              <a:rPr lang="tr-TR" sz="2000" dirty="0" smtClean="0"/>
              <a:t> derinlik boyutu vardır. Sentetik </a:t>
            </a:r>
            <a:r>
              <a:rPr lang="tr-TR" sz="2000" dirty="0" err="1" smtClean="0"/>
              <a:t>Kübizm’de</a:t>
            </a:r>
            <a:r>
              <a:rPr lang="tr-TR" sz="2000" dirty="0" smtClean="0"/>
              <a:t> konunun ne olduğu daha kolay anlaşılır. Kolaj önemli bir yer tutar. Dekoratif eleman da kullanıyorlar, oyun kağıdı, duvar kağıdı gibi. Değişik malzeme kullanımı, harf ve sayıların soyutluğu esere katılıyor. Tablolarda rakam ve harf kullanımını ilk </a:t>
            </a:r>
            <a:r>
              <a:rPr lang="tr-TR" sz="2000" dirty="0" err="1" smtClean="0"/>
              <a:t>Juan</a:t>
            </a:r>
            <a:r>
              <a:rPr lang="tr-TR" sz="2000" dirty="0" smtClean="0"/>
              <a:t> </a:t>
            </a:r>
            <a:r>
              <a:rPr lang="tr-TR" sz="2000" dirty="0" err="1" smtClean="0"/>
              <a:t>Gris</a:t>
            </a:r>
            <a:r>
              <a:rPr lang="tr-TR" sz="2000" dirty="0" smtClean="0"/>
              <a:t> (1887-1927) yapmış. İzleyicide, acaba doğru mu düşünüyorum, diye bir sorgulama yaratmak istiyorlar. </a:t>
            </a:r>
            <a:r>
              <a:rPr lang="tr-TR" sz="2000" dirty="0" err="1" smtClean="0"/>
              <a:t>Braque’ın</a:t>
            </a:r>
            <a:r>
              <a:rPr lang="tr-TR" sz="2000" dirty="0" smtClean="0"/>
              <a:t> bir tablosundaki ahşabı boya ile yapılmış sanıyorsunuz, gerçek tahta çıkıyor. Sentetik </a:t>
            </a:r>
            <a:r>
              <a:rPr lang="tr-TR" sz="2000" dirty="0" err="1" smtClean="0"/>
              <a:t>Kübizm’de</a:t>
            </a:r>
            <a:r>
              <a:rPr lang="tr-TR" sz="2000" dirty="0" smtClean="0"/>
              <a:t> göz aldanması yaratmak, algılama yanlışlığı olabileceğini ortaya koymak açısından önemseniyor. “Gerçek olan” ile “gerçek olmayan” arasında gidip gelmeyi sağlıyorlar. Kalıplardan kurtulmak isteniyor.</a:t>
            </a:r>
          </a:p>
          <a:p>
            <a:pPr fontAlgn="base"/>
            <a:endParaRPr lang="tr-TR" sz="2000" dirty="0"/>
          </a:p>
          <a:p>
            <a:pPr fontAlgn="base"/>
            <a:endParaRPr lang="tr-TR" sz="2000" dirty="0" smtClean="0"/>
          </a:p>
          <a:p>
            <a:pPr fontAlgn="base"/>
            <a:r>
              <a:rPr lang="tr-TR" sz="2000" dirty="0" smtClean="0"/>
              <a:t>Kübistler de İslam sanatında olduğu gibi belirli objeleri resimlerinde tekrar tekrar kullanıyorlar: Keman, gazete, pipo gibi.</a:t>
            </a:r>
          </a:p>
          <a:p>
            <a:endParaRPr lang="tr-TR" sz="2000" dirty="0"/>
          </a:p>
        </p:txBody>
      </p:sp>
    </p:spTree>
    <p:extLst>
      <p:ext uri="{BB962C8B-B14F-4D97-AF65-F5344CB8AC3E}">
        <p14:creationId xmlns:p14="http://schemas.microsoft.com/office/powerpoint/2010/main" val="436731903"/>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TotalTime>
  <Words>799</Words>
  <Application>Microsoft Office PowerPoint</Application>
  <PresentationFormat>Ekran Gösterisi (4:3)</PresentationFormat>
  <Paragraphs>60</Paragraphs>
  <Slides>21</Slides>
  <Notes>0</Notes>
  <HiddenSlides>0</HiddenSlides>
  <MMClips>0</MMClips>
  <ScaleCrop>false</ScaleCrop>
  <HeadingPairs>
    <vt:vector size="4" baseType="variant">
      <vt:variant>
        <vt:lpstr>Tema</vt:lpstr>
      </vt:variant>
      <vt:variant>
        <vt:i4>1</vt:i4>
      </vt:variant>
      <vt:variant>
        <vt:lpstr>Slayt Başlıkları</vt:lpstr>
      </vt:variant>
      <vt:variant>
        <vt:i4>21</vt:i4>
      </vt:variant>
    </vt:vector>
  </HeadingPairs>
  <TitlesOfParts>
    <vt:vector size="22" baseType="lpstr">
      <vt:lpstr>Ofis Teması</vt:lpstr>
      <vt:lpstr>Çağdaş Sanat Akımları, Önemli Sanatçıları ve Eserleri </vt:lpstr>
      <vt:lpstr>PowerPoint Sunusu</vt:lpstr>
      <vt:lpstr>PowerPoint Sunusu</vt:lpstr>
      <vt:lpstr>PowerPoint Sunusu</vt:lpstr>
      <vt:lpstr>PowerPoint Sunusu</vt:lpstr>
      <vt:lpstr>1. Empresyonizm (İzlenimcilik)</vt:lpstr>
      <vt:lpstr>PowerPoint Sunusu</vt:lpstr>
      <vt:lpstr>PowerPoint Sunusu</vt:lpstr>
      <vt:lpstr>PowerPoint Sunusu</vt:lpstr>
      <vt:lpstr>2. Ekspresyonizm (Dışavurumculuk)</vt:lpstr>
      <vt:lpstr>PowerPoint Sunusu</vt:lpstr>
      <vt:lpstr>PowerPoint Sunusu</vt:lpstr>
      <vt:lpstr>PowerPoint Sunusu</vt:lpstr>
      <vt:lpstr>3. Fovizm (Yırtıcılık)</vt:lpstr>
      <vt:lpstr>PowerPoint Sunusu</vt:lpstr>
      <vt:lpstr>PowerPoint Sunusu</vt:lpstr>
      <vt:lpstr>PowerPoint Sunusu</vt:lpstr>
      <vt:lpstr>4. Kübizm</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Çağdaş Sanat Akımları, Önemli Sanatçıları ve Eserleri </dc:title>
  <dc:creator>admin</dc:creator>
  <cp:lastModifiedBy>admin</cp:lastModifiedBy>
  <cp:revision>22</cp:revision>
  <dcterms:created xsi:type="dcterms:W3CDTF">2019-04-18T16:58:14Z</dcterms:created>
  <dcterms:modified xsi:type="dcterms:W3CDTF">2019-05-02T13:33:13Z</dcterms:modified>
</cp:coreProperties>
</file>